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75" r:id="rId6"/>
    <p:sldId id="259" r:id="rId7"/>
    <p:sldId id="260" r:id="rId8"/>
    <p:sldId id="262" r:id="rId9"/>
    <p:sldId id="264" r:id="rId10"/>
    <p:sldId id="263" r:id="rId11"/>
    <p:sldId id="265" r:id="rId12"/>
    <p:sldId id="261" r:id="rId13"/>
    <p:sldId id="266" r:id="rId14"/>
    <p:sldId id="267" r:id="rId15"/>
    <p:sldId id="268" r:id="rId16"/>
    <p:sldId id="269" r:id="rId17"/>
    <p:sldId id="270" r:id="rId18"/>
    <p:sldId id="271" r:id="rId19"/>
    <p:sldId id="272" r:id="rId20"/>
    <p:sldId id="27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42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09.01.2017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k.wikipedia.org/wiki/%D0%93%D0%B5%D0%BE%D0%B4%D0%B5%D0%B7%D0%B8%D1%8F" TargetMode="External"/><Relationship Id="rId7" Type="http://schemas.openxmlformats.org/officeDocument/2006/relationships/hyperlink" Target="https://kk.wikipedia.org/wiki/%D0%A2%D1%80%D0%B8%D0%B0%D0%BD%D0%B3%D1%83%D0%BB%D1%8F%D1%86%D0%B8%D1%8F" TargetMode="External"/><Relationship Id="rId2" Type="http://schemas.openxmlformats.org/officeDocument/2006/relationships/hyperlink" Target="https://kk.wikipedia.org/wiki/%D0%96%D0%B5%D1%80" TargetMode="External"/><Relationship Id="rId1" Type="http://schemas.openxmlformats.org/officeDocument/2006/relationships/slideLayout" Target="../slideLayouts/slideLayout2.xml"/><Relationship Id="rId6" Type="http://schemas.openxmlformats.org/officeDocument/2006/relationships/hyperlink" Target="https://kk.wikipedia.org/wiki/%D0%9F%D0%BB%D0%B0%D0%BD" TargetMode="External"/><Relationship Id="rId5" Type="http://schemas.openxmlformats.org/officeDocument/2006/relationships/hyperlink" Target="https://kk.wikipedia.org/wiki/%D0%A2%D0%BE%D0%BF%D0%BE%D0%B3%D1%80%D0%B0%D1%84%D0%B8%D1%8F" TargetMode="External"/><Relationship Id="rId4" Type="http://schemas.openxmlformats.org/officeDocument/2006/relationships/hyperlink" Target="https://kk.wikipedia.org/wiki/%D0%9A%D0%B0%D1%80%D1%82%D0%BE%D0%B3%D1%80%D0%B0%D1%84%D0%B8%D1%8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kk.wikipedia.org/wiki/%D0%AD%D0%BB%D0%BB%D0%B8%D0%BF%D1%81%D0%BE%D0%B8%D0%B4" TargetMode="External"/><Relationship Id="rId2" Type="http://schemas.openxmlformats.org/officeDocument/2006/relationships/hyperlink" Target="https://kk.wikipedia.org/w/index.php?title=%D0%96%D0%95%D0%A0_%D0%91%D0%95%D0%A2%D0%86&amp;action=edit&amp;redlink=1" TargetMode="External"/><Relationship Id="rId1" Type="http://schemas.openxmlformats.org/officeDocument/2006/relationships/slideLayout" Target="../slideLayouts/slideLayout2.xml"/><Relationship Id="rId6" Type="http://schemas.openxmlformats.org/officeDocument/2006/relationships/hyperlink" Target="https://kk.wikipedia.org/w/index.php?title=%D0%91%D0%B5%D1%81%D1%81%D0%B5%D0%BB%D1%8C&amp;action=edit&amp;redlink=1" TargetMode="External"/><Relationship Id="rId5" Type="http://schemas.openxmlformats.org/officeDocument/2006/relationships/hyperlink" Target="https://kk.wikipedia.org/wiki/%D0%A2%D0%BE%D0%BF%D0%BE%D0%B3%D1%80%D0%B0%D1%84%D0%B8%D1%8F" TargetMode="External"/><Relationship Id="rId4" Type="http://schemas.openxmlformats.org/officeDocument/2006/relationships/hyperlink" Target="https://kk.wikipedia.org/wiki/%D0%93%D0%B5%D0%BE%D0%B4%D0%B5%D0%B7%D0%B8%D1%8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kk.wikipedia.org/wiki/%D0%90%D2%9A%D0%A8" TargetMode="External"/><Relationship Id="rId2" Type="http://schemas.openxmlformats.org/officeDocument/2006/relationships/hyperlink" Target="https://kk.wikipedia.org/w/index.php?title=%D0%9A%D0%B5%D2%A3%D0%B5%D1%81%D1%82%D0%B5%D1%80_%D0%9E%D0%B4%D0%B0%D2%93%D1%8B&amp;action=edit&amp;redlink=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kk.wikipedia.org/wiki/%D0%91%D0%BE%D0%B9%D0%BB%D1%8B%D2%9B" TargetMode="External"/><Relationship Id="rId13" Type="http://schemas.openxmlformats.org/officeDocument/2006/relationships/hyperlink" Target="https://kk.wikipedia.org/wiki/%D0%94%D0%B5%D0%BA%D0%B0%D1%80%D1%82%D1%82%D1%8B%D2%9B_%D0%BA%D0%BE%D0%BE%D1%80%D0%B4%D0%B8%D0%BD%D0%B0%D1%82%D1%82%D0%B0%D1%80_%D0%B6%D2%AF%D0%B9%D0%B5%D1%81%D1%96" TargetMode="External"/><Relationship Id="rId3" Type="http://schemas.openxmlformats.org/officeDocument/2006/relationships/hyperlink" Target="https://kk.wikipedia.org/wiki/%D2%92%D1%8B%D0%BB%D1%8B%D0%BC" TargetMode="External"/><Relationship Id="rId7" Type="http://schemas.openxmlformats.org/officeDocument/2006/relationships/hyperlink" Target="https://kk.wikipedia.org/wiki/%D0%95%D0%BD%D0%B4%D1%96%D0%BA" TargetMode="External"/><Relationship Id="rId12" Type="http://schemas.openxmlformats.org/officeDocument/2006/relationships/hyperlink" Target="https://kk.wikipedia.org/wiki/%D0%93%D0%B5%D0%BE%D0%BC%D0%B5%D1%82%D1%80%D0%B8%D1%8F" TargetMode="External"/><Relationship Id="rId2" Type="http://schemas.openxmlformats.org/officeDocument/2006/relationships/hyperlink" Target="https://kk.wikipedia.org/wiki/%D0%96%D0%B0%D0%B7%D1%8B%D2%9B%D1%82%D1%8B%D2%9B" TargetMode="External"/><Relationship Id="rId16" Type="http://schemas.openxmlformats.org/officeDocument/2006/relationships/hyperlink" Target="https://kk.wikipedia.org/w/index.php?title=%D0%A1%D1%84%D0%B5%D1%80%D0%B0%D0%BB%D1%8B%D2%9B_%D0%BA%D0%BE%D0%BE%D1%80%D0%B4%D0%B8%D0%BD%D0%B0%D1%82%D1%82%D0%B0%D1%80&amp;action=edit&amp;redlink=1" TargetMode="External"/><Relationship Id="rId1" Type="http://schemas.openxmlformats.org/officeDocument/2006/relationships/slideLayout" Target="../slideLayouts/slideLayout2.xml"/><Relationship Id="rId6" Type="http://schemas.openxmlformats.org/officeDocument/2006/relationships/hyperlink" Target="https://kk.wikipedia.org/wiki/%D0%96%D0%B5%D1%80" TargetMode="External"/><Relationship Id="rId11" Type="http://schemas.openxmlformats.org/officeDocument/2006/relationships/hyperlink" Target="https://kk.wikipedia.org/wiki/%D0%9A%D0%BE%D0%BE%D1%80%D0%B4%D0%B8%D0%BD%D0%B0%D1%82%D1%82%D0%B0%D1%80" TargetMode="External"/><Relationship Id="rId5" Type="http://schemas.openxmlformats.org/officeDocument/2006/relationships/hyperlink" Target="https://kk.wikipedia.org/wiki/%D0%A1%D1%84%D0%B5%D1%80%D0%B0" TargetMode="External"/><Relationship Id="rId15" Type="http://schemas.openxmlformats.org/officeDocument/2006/relationships/hyperlink" Target="https://kk.wikipedia.org/w/index.php?title=%D0%A2%D1%96%D0%BA%D0%B1%D2%B1%D1%80%D1%8B%D1%88%D1%82%D1%8B_%D0%BA%D0%BE%D0%BE%D1%80%D0%B4%D0%B8%D0%BD%D0%B0%D1%82%D1%82%D0%B0%D1%80&amp;action=edit&amp;redlink=1" TargetMode="External"/><Relationship Id="rId10" Type="http://schemas.openxmlformats.org/officeDocument/2006/relationships/hyperlink" Target="https://kk.wikipedia.org/w/index.php?title=%D0%A0.%D0%94%D0%B5%D0%BA%D0%B0%D1%80%D1%82&amp;action=edit&amp;redlink=1" TargetMode="External"/><Relationship Id="rId4" Type="http://schemas.openxmlformats.org/officeDocument/2006/relationships/hyperlink" Target="https://kk.wikipedia.org/wiki/%D0%90%D1%81%D0%BF%D0%B0%D0%BD" TargetMode="External"/><Relationship Id="rId9" Type="http://schemas.openxmlformats.org/officeDocument/2006/relationships/hyperlink" Target="https://kk.wikipedia.org/w/index.php?title=17_%D2%93%D0%B0%D1%81%D1%8B%D1%80%D0%B4%D0%B0&amp;action=edit&amp;redlink=1" TargetMode="External"/><Relationship Id="rId14" Type="http://schemas.openxmlformats.org/officeDocument/2006/relationships/hyperlink" Target="https://kk.wikipedia.org/w/index.php?title=%D0%A2%D2%AF%D0%B7%D1%83_%D1%81%D1%8B%D0%B7%D1%8B%D2%9B%D1%82%D1%8B_%D0%BA%D0%BE%D0%BE%D1%80%D0%B4%D0%B8%D0%BD%D0%B0%D1%82%D1%82%D0%B0%D1%80&amp;action=edit&amp;redlink=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hyperlink" Target="http://forexaw.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kk.wikipedia.org/w/index.php?title=%D0%91%D0%B0%D0%B7%D0%B8%D1%81%D1%82%D1%96%D0%BA_%D2%9B%D0%B0%D0%B1%D1%8B%D1%80%D2%93%D0%B0&amp;action=edit&amp;redlink=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14290"/>
            <a:ext cx="7772400" cy="1470025"/>
          </a:xfrm>
        </p:spPr>
        <p:txBody>
          <a:bodyPr/>
          <a:lstStyle/>
          <a:p>
            <a:r>
              <a:rPr lang="ru-RU" dirty="0" err="1" smtClean="0">
                <a:latin typeface="Times New Roman" pitchFamily="18" charset="0"/>
                <a:cs typeface="Times New Roman" pitchFamily="18" charset="0"/>
              </a:rPr>
              <a:t>Жо</a:t>
            </a:r>
            <a:r>
              <a:rPr lang="kk-KZ" dirty="0" smtClean="0">
                <a:latin typeface="Times New Roman" pitchFamily="18" charset="0"/>
                <a:cs typeface="Times New Roman" pitchFamily="18" charset="0"/>
              </a:rPr>
              <a:t>ғары геодезия пәні</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71472" y="2285992"/>
            <a:ext cx="8001056" cy="3357586"/>
          </a:xfrm>
        </p:spPr>
        <p:txBody>
          <a:bodyPr/>
          <a:lstStyle/>
          <a:p>
            <a:r>
              <a:rPr lang="kk-KZ" dirty="0" smtClean="0">
                <a:solidFill>
                  <a:schemeClr val="tx1"/>
                </a:solidFill>
                <a:latin typeface="Times New Roman" pitchFamily="18" charset="0"/>
                <a:cs typeface="Times New Roman" pitchFamily="18" charset="0"/>
              </a:rPr>
              <a:t>Дәріс №1 </a:t>
            </a:r>
          </a:p>
          <a:p>
            <a:r>
              <a:rPr lang="kk-KZ" dirty="0" smtClean="0">
                <a:solidFill>
                  <a:schemeClr val="tx1"/>
                </a:solidFill>
                <a:latin typeface="Times New Roman" pitchFamily="18" charset="0"/>
                <a:cs typeface="Times New Roman" pitchFamily="18" charset="0"/>
              </a:rPr>
              <a:t>Тақырыбы: Жердің пішінін оқудың геометриялық әдісі. Геометриялық өлшеу жұмыстарының тәсілдері. Триангуляция. оны теңестіру </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12apr.su/books/item/f00/s00/z0000048/pic/000076.jpg"/>
          <p:cNvPicPr>
            <a:picLocks noChangeAspect="1" noChangeArrowheads="1"/>
          </p:cNvPicPr>
          <p:nvPr/>
        </p:nvPicPr>
        <p:blipFill>
          <a:blip r:embed="rId2" cstate="print"/>
          <a:srcRect/>
          <a:stretch>
            <a:fillRect/>
          </a:stretch>
        </p:blipFill>
        <p:spPr bwMode="auto">
          <a:xfrm>
            <a:off x="0" y="266330"/>
            <a:ext cx="9144000" cy="659167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286388"/>
          </a:xfrm>
        </p:spPr>
        <p:txBody>
          <a:bodyPr>
            <a:noAutofit/>
          </a:bodyPr>
          <a:lstStyle/>
          <a:p>
            <a:r>
              <a:rPr lang="ru-RU" sz="2600" b="1" dirty="0" smtClean="0">
                <a:latin typeface="Times New Roman" pitchFamily="18" charset="0"/>
                <a:cs typeface="Times New Roman" pitchFamily="18" charset="0"/>
              </a:rPr>
              <a:t>Геодезия</a:t>
            </a:r>
            <a:r>
              <a:rPr lang="ru-RU" sz="2600" dirty="0" smtClean="0">
                <a:latin typeface="Times New Roman" pitchFamily="18" charset="0"/>
                <a:cs typeface="Times New Roman" pitchFamily="18" charset="0"/>
              </a:rPr>
              <a:t> (грек. </a:t>
            </a:r>
            <a:r>
              <a:rPr lang="ru-RU" sz="2600" i="1" dirty="0" err="1" smtClean="0">
                <a:latin typeface="Times New Roman" pitchFamily="18" charset="0"/>
                <a:cs typeface="Times New Roman" pitchFamily="18" charset="0"/>
              </a:rPr>
              <a:t>ge</a:t>
            </a:r>
            <a:r>
              <a:rPr lang="ru-RU" sz="2600" dirty="0" smtClean="0">
                <a:latin typeface="Times New Roman" pitchFamily="18" charset="0"/>
                <a:cs typeface="Times New Roman" pitchFamily="18" charset="0"/>
              </a:rPr>
              <a:t> — </a:t>
            </a:r>
            <a:r>
              <a:rPr lang="ru-RU" sz="2600" dirty="0" err="1" smtClean="0">
                <a:latin typeface="Times New Roman" pitchFamily="18" charset="0"/>
                <a:cs typeface="Times New Roman" pitchFamily="18" charset="0"/>
              </a:rPr>
              <a:t>жер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және </a:t>
            </a:r>
            <a:r>
              <a:rPr lang="ru-RU" sz="2600" i="1" dirty="0" err="1" smtClean="0">
                <a:latin typeface="Times New Roman" pitchFamily="18" charset="0"/>
                <a:cs typeface="Times New Roman" pitchFamily="18" charset="0"/>
              </a:rPr>
              <a:t>daі</a:t>
            </a:r>
            <a:r>
              <a:rPr lang="ru-RU" sz="2600" dirty="0" smtClean="0">
                <a:latin typeface="Times New Roman" pitchFamily="18" charset="0"/>
                <a:cs typeface="Times New Roman" pitchFamily="18" charset="0"/>
              </a:rPr>
              <a:t> — </a:t>
            </a:r>
            <a:r>
              <a:rPr lang="ru-RU" sz="2600" dirty="0" err="1" smtClean="0">
                <a:latin typeface="Times New Roman" pitchFamily="18" charset="0"/>
                <a:cs typeface="Times New Roman" pitchFamily="18" charset="0"/>
              </a:rPr>
              <a:t>бөлемін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a:t>
            </a:r>
            <a:r>
              <a:rPr lang="ru-RU" sz="2600" dirty="0" err="1" smtClean="0">
                <a:latin typeface="Times New Roman" pitchFamily="18" charset="0"/>
                <a:cs typeface="Times New Roman" pitchFamily="18" charset="0"/>
                <a:hlinkClick r:id="rId2" tooltip="Жер"/>
              </a:rPr>
              <a:t>Жердің</a:t>
            </a:r>
            <a:r>
              <a:rPr lang="ru-RU" sz="2600" dirty="0" err="1" smtClean="0">
                <a:latin typeface="Times New Roman" pitchFamily="18" charset="0"/>
                <a:cs typeface="Times New Roman" pitchFamily="18" charset="0"/>
              </a:rPr>
              <a:t> пішіні</a:t>
            </a:r>
            <a:r>
              <a:rPr lang="ru-RU" sz="2600" dirty="0" smtClean="0">
                <a:latin typeface="Times New Roman" pitchFamily="18" charset="0"/>
                <a:cs typeface="Times New Roman" pitchFamily="18" charset="0"/>
              </a:rPr>
              <a:t> мен </a:t>
            </a:r>
            <a:r>
              <a:rPr lang="ru-RU" sz="2600" dirty="0" err="1" smtClean="0">
                <a:latin typeface="Times New Roman" pitchFamily="18" charset="0"/>
                <a:cs typeface="Times New Roman" pitchFamily="18" charset="0"/>
              </a:rPr>
              <a:t>мөлшерін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қабылданған координаттар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жүйесіндегі нүктелер орнын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анықтаудың әдістері мен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тәсілдерін зерттейтін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жер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бетінің </a:t>
            </a:r>
            <a:r>
              <a:rPr lang="ru-RU" sz="2600" dirty="0" smtClean="0">
                <a:latin typeface="Times New Roman" pitchFamily="18" charset="0"/>
                <a:cs typeface="Times New Roman" pitchFamily="18" charset="0"/>
              </a:rPr>
              <a:t>планы мен </a:t>
            </a:r>
            <a:r>
              <a:rPr lang="ru-RU" sz="2600" dirty="0" err="1" smtClean="0">
                <a:latin typeface="Times New Roman" pitchFamily="18" charset="0"/>
                <a:cs typeface="Times New Roman" pitchFamily="18" charset="0"/>
              </a:rPr>
              <a:t>картасын</a:t>
            </a:r>
            <a:r>
              <a:rPr lang="ru-RU" sz="2600" dirty="0" smtClean="0">
                <a:latin typeface="Times New Roman" pitchFamily="18" charset="0"/>
                <a:cs typeface="Times New Roman" pitchFamily="18" charset="0"/>
              </a:rPr>
              <a:t> салу, </a:t>
            </a:r>
            <a:r>
              <a:rPr lang="ru-RU" sz="2600" dirty="0" err="1" smtClean="0">
                <a:latin typeface="Times New Roman" pitchFamily="18" charset="0"/>
                <a:cs typeface="Times New Roman" pitchFamily="18" charset="0"/>
              </a:rPr>
              <a:t>жер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бетіндегі</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өлшеулерді жүргізумен айналысатын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Жер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туралы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ғылымдардың бір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саласы</a:t>
            </a:r>
            <a:r>
              <a:rPr lang="ru-RU" sz="2600" dirty="0" smtClean="0">
                <a:latin typeface="Times New Roman" pitchFamily="18" charset="0"/>
                <a:cs typeface="Times New Roman" pitchFamily="18" charset="0"/>
              </a:rPr>
              <a:t>.</a:t>
            </a:r>
            <a:r>
              <a:rPr lang="ru-RU" sz="2600" baseline="30000" dirty="0" smtClean="0">
                <a:latin typeface="Times New Roman" pitchFamily="18" charset="0"/>
                <a:cs typeface="Times New Roman" pitchFamily="18" charset="0"/>
                <a:hlinkClick r:id="rId3"/>
              </a:rPr>
              <a:t>[1]</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Жердің физикалық бетін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зерттеу</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үшін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hlinkClick r:id="rId4" tooltip="Картография"/>
              </a:rPr>
              <a:t>картографиялық</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және</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hlinkClick r:id="rId5" tooltip="Топография"/>
              </a:rPr>
              <a:t>топографиялық</a:t>
            </a:r>
            <a:r>
              <a:rPr lang="ru-RU" sz="2600" dirty="0" err="1" smtClean="0">
                <a:latin typeface="Times New Roman" pitchFamily="18" charset="0"/>
                <a:cs typeface="Times New Roman" pitchFamily="18" charset="0"/>
              </a:rPr>
              <a:t> әдістер </a:t>
            </a:r>
            <a:r>
              <a:rPr lang="ru-RU" sz="2600" dirty="0" smtClean="0">
                <a:latin typeface="Times New Roman" pitchFamily="18" charset="0"/>
                <a:cs typeface="Times New Roman" pitchFamily="18" charset="0"/>
              </a:rPr>
              <a:t>мен </a:t>
            </a:r>
            <a:r>
              <a:rPr lang="ru-RU" sz="2600" dirty="0" err="1" smtClean="0">
                <a:latin typeface="Times New Roman" pitchFamily="18" charset="0"/>
                <a:cs typeface="Times New Roman" pitchFamily="18" charset="0"/>
                <a:hlinkClick r:id="rId6" tooltip="План"/>
              </a:rPr>
              <a:t>пландық</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және биіктік</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координаталар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құрылады</a:t>
            </a:r>
            <a:r>
              <a:rPr lang="ru-RU" sz="2600" dirty="0" smtClean="0">
                <a:latin typeface="Times New Roman" pitchFamily="18" charset="0"/>
                <a:cs typeface="Times New Roman" pitchFamily="18" charset="0"/>
              </a:rPr>
              <a:t>. Геодезия </a:t>
            </a:r>
            <a:r>
              <a:rPr lang="ru-RU" sz="2600" dirty="0" err="1" smtClean="0">
                <a:latin typeface="Times New Roman" pitchFamily="18" charset="0"/>
                <a:cs typeface="Times New Roman" pitchFamily="18" charset="0"/>
              </a:rPr>
              <a:t>ғылымы астрономиялық және гравиметриямен</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тығыз байланысты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сондықтан Жердің пішіні</a:t>
            </a:r>
            <a:r>
              <a:rPr lang="ru-RU" sz="2600" dirty="0" smtClean="0">
                <a:latin typeface="Times New Roman" pitchFamily="18" charset="0"/>
                <a:cs typeface="Times New Roman" pitchFamily="18" charset="0"/>
              </a:rPr>
              <a:t> мен </a:t>
            </a:r>
            <a:r>
              <a:rPr lang="ru-RU" sz="2600" dirty="0" err="1" smtClean="0">
                <a:latin typeface="Times New Roman" pitchFamily="18" charset="0"/>
                <a:cs typeface="Times New Roman" pitchFamily="18" charset="0"/>
              </a:rPr>
              <a:t>мөлшері градустық өлшеу әдісімен анықталады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Оның шамасы</a:t>
            </a:r>
            <a:r>
              <a:rPr lang="ru-RU" sz="2600" dirty="0" smtClean="0">
                <a:latin typeface="Times New Roman" pitchFamily="18" charset="0"/>
                <a:cs typeface="Times New Roman" pitchFamily="18" charset="0"/>
              </a:rPr>
              <a:t> — геогр. </a:t>
            </a:r>
            <a:r>
              <a:rPr lang="ru-RU" sz="2600" dirty="0" err="1" smtClean="0">
                <a:latin typeface="Times New Roman" pitchFamily="18" charset="0"/>
                <a:cs typeface="Times New Roman" pitchFamily="18" charset="0"/>
              </a:rPr>
              <a:t>координаттар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арқылы доғалардың сызықтық және бұрыштық мәндерін анықтаудан тұрады.</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Г-дағы координаттық негіздер</a:t>
            </a:r>
            <a:r>
              <a:rPr lang="ru-RU" sz="2600" dirty="0" smtClean="0">
                <a:latin typeface="Times New Roman" pitchFamily="18" charset="0"/>
                <a:cs typeface="Times New Roman" pitchFamily="18" charset="0"/>
              </a:rPr>
              <a:t> </a:t>
            </a:r>
            <a:r>
              <a:rPr lang="ru-RU" sz="2600" dirty="0" smtClean="0">
                <a:latin typeface="Times New Roman" pitchFamily="18" charset="0"/>
                <a:cs typeface="Times New Roman" pitchFamily="18" charset="0"/>
                <a:hlinkClick r:id="rId7" tooltip="Триангуляция"/>
              </a:rPr>
              <a:t>триангуляция</a:t>
            </a:r>
            <a:r>
              <a:rPr lang="ru-RU" sz="2600" dirty="0" smtClean="0">
                <a:latin typeface="Times New Roman" pitchFamily="18" charset="0"/>
                <a:cs typeface="Times New Roman" pitchFamily="18" charset="0"/>
              </a:rPr>
              <a:t>, полигонометрия, </a:t>
            </a:r>
            <a:r>
              <a:rPr lang="ru-RU" sz="2600" dirty="0" err="1" smtClean="0">
                <a:latin typeface="Times New Roman" pitchFamily="18" charset="0"/>
                <a:cs typeface="Times New Roman" pitchFamily="18" charset="0"/>
              </a:rPr>
              <a:t>геометриялық және тригонометриялық нивелирлеу</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әдістерімен геодезиялық торлар</a:t>
            </a:r>
            <a:r>
              <a:rPr lang="ru-RU" sz="2600"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құру арқылы жасалынады</a:t>
            </a:r>
            <a:r>
              <a:rPr lang="ru-RU" sz="2600" dirty="0" smtClean="0">
                <a:latin typeface="Times New Roman" pitchFamily="18" charset="0"/>
                <a:cs typeface="Times New Roman" pitchFamily="18" charset="0"/>
              </a:rPr>
              <a:t>. </a:t>
            </a:r>
            <a:endParaRPr lang="ru-RU" sz="26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857892"/>
          </a:xfrm>
        </p:spPr>
        <p:txBody>
          <a:bodyPr>
            <a:normAutofit/>
          </a:bodyPr>
          <a:lstStyle/>
          <a:p>
            <a:pPr>
              <a:buNone/>
            </a:pPr>
            <a:r>
              <a:rPr lang="ru-RU" dirty="0" smtClean="0">
                <a:latin typeface="Times New Roman" pitchFamily="18" charset="0"/>
                <a:cs typeface="Times New Roman" pitchFamily="18" charset="0"/>
              </a:rPr>
              <a:t>Геодезия </a:t>
            </a:r>
            <a:r>
              <a:rPr lang="ru-RU" dirty="0" err="1" smtClean="0">
                <a:latin typeface="Times New Roman" pitchFamily="18" charset="0"/>
                <a:cs typeface="Times New Roman" pitchFamily="18" charset="0"/>
              </a:rPr>
              <a:t>бөлімдері</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Топография</a:t>
            </a:r>
          </a:p>
          <a:p>
            <a:r>
              <a:rPr lang="kk-KZ" dirty="0" smtClean="0">
                <a:latin typeface="Times New Roman" pitchFamily="18" charset="0"/>
                <a:cs typeface="Times New Roman" pitchFamily="18" charset="0"/>
              </a:rPr>
              <a:t>картография</a:t>
            </a:r>
            <a:endParaRPr lang="ru-RU" dirty="0" smtClean="0">
              <a:latin typeface="Times New Roman" pitchFamily="18" charset="0"/>
              <a:cs typeface="Times New Roman" pitchFamily="18" charset="0"/>
            </a:endParaRPr>
          </a:p>
          <a:p>
            <a:r>
              <a:rPr lang="ru-RU" dirty="0" err="1" smtClean="0">
                <a:latin typeface="Times New Roman" pitchFamily="18" charset="0"/>
                <a:cs typeface="Times New Roman" pitchFamily="18" charset="0"/>
              </a:rPr>
              <a:t>Жоғары </a:t>
            </a:r>
            <a:r>
              <a:rPr lang="ru-RU" dirty="0" smtClean="0">
                <a:latin typeface="Times New Roman" pitchFamily="18" charset="0"/>
                <a:cs typeface="Times New Roman" pitchFamily="18" charset="0"/>
              </a:rPr>
              <a:t>геодезия</a:t>
            </a:r>
          </a:p>
          <a:p>
            <a:r>
              <a:rPr lang="ru-RU" dirty="0" err="1" smtClean="0">
                <a:latin typeface="Times New Roman" pitchFamily="18" charset="0"/>
                <a:cs typeface="Times New Roman" pitchFamily="18" charset="0"/>
              </a:rPr>
              <a:t>Серіктік</a:t>
            </a:r>
            <a:r>
              <a:rPr lang="ru-RU" dirty="0" smtClean="0">
                <a:latin typeface="Times New Roman" pitchFamily="18" charset="0"/>
                <a:cs typeface="Times New Roman" pitchFamily="18" charset="0"/>
              </a:rPr>
              <a:t> геодезия</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Ғарыштық </a:t>
            </a:r>
            <a:r>
              <a:rPr lang="ru-RU" dirty="0" smtClean="0">
                <a:latin typeface="Times New Roman" pitchFamily="18" charset="0"/>
                <a:cs typeface="Times New Roman" pitchFamily="18" charset="0"/>
              </a:rPr>
              <a:t>геодезия </a:t>
            </a:r>
          </a:p>
          <a:p>
            <a:r>
              <a:rPr lang="ru-RU" dirty="0" smtClean="0">
                <a:latin typeface="Times New Roman" pitchFamily="18" charset="0"/>
                <a:cs typeface="Times New Roman" pitchFamily="18" charset="0"/>
              </a:rPr>
              <a:t>Фотограмметрия </a:t>
            </a:r>
          </a:p>
          <a:p>
            <a:r>
              <a:rPr lang="ru-RU" dirty="0" err="1" smtClean="0">
                <a:latin typeface="Times New Roman" pitchFamily="18" charset="0"/>
                <a:cs typeface="Times New Roman" pitchFamily="18" charset="0"/>
              </a:rPr>
              <a:t>Инженерлік</a:t>
            </a:r>
            <a:r>
              <a:rPr lang="ru-RU" dirty="0" smtClean="0">
                <a:latin typeface="Times New Roman" pitchFamily="18" charset="0"/>
                <a:cs typeface="Times New Roman" pitchFamily="18" charset="0"/>
              </a:rPr>
              <a:t> геодезия  </a:t>
            </a:r>
          </a:p>
          <a:p>
            <a:r>
              <a:rPr lang="ru-RU" dirty="0" smtClean="0">
                <a:latin typeface="Times New Roman" pitchFamily="18" charset="0"/>
                <a:cs typeface="Times New Roman" pitchFamily="18" charset="0"/>
              </a:rPr>
              <a:t>Маркшейдерия </a:t>
            </a:r>
          </a:p>
          <a:p>
            <a:r>
              <a:rPr lang="ru-RU" dirty="0" smtClean="0">
                <a:latin typeface="Times New Roman" pitchFamily="18" charset="0"/>
                <a:cs typeface="Times New Roman" pitchFamily="18" charset="0"/>
              </a:rPr>
              <a:t>Гравиметрия</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l="20864" t="29297" r="14897" b="16015"/>
          <a:stretch>
            <a:fillRect/>
          </a:stretch>
        </p:blipFill>
        <p:spPr bwMode="auto">
          <a:xfrm>
            <a:off x="214282" y="214290"/>
            <a:ext cx="8358246" cy="400052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Геоид ұғымы:</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285860"/>
            <a:ext cx="8229600" cy="1285884"/>
          </a:xfrm>
        </p:spPr>
        <p:txBody>
          <a:bodyPr>
            <a:normAutofit lnSpcReduction="10000"/>
          </a:bodyPr>
          <a:lstStyle/>
          <a:p>
            <a:pPr algn="just"/>
            <a:r>
              <a:rPr lang="kk-KZ" sz="2000" dirty="0" smtClean="0">
                <a:latin typeface="Times New Roman" pitchFamily="18" charset="0"/>
                <a:cs typeface="Times New Roman" pitchFamily="18" charset="0"/>
              </a:rPr>
              <a:t>Жер беті мұхит суларының тыныш күйіндегі бетінен алынып материк үстінен ойша жалғастырылып  тұйық бейне алынады. Мұндай бетті деңгейлік бет немесе геоид деп атайды Геоидтың әрбір нүктесі ауырлық түсу сызығына перпендикуляр болады</a:t>
            </a:r>
            <a:r>
              <a:rPr lang="en-US" sz="2000" dirty="0" smtClean="0">
                <a:latin typeface="Times New Roman" pitchFamily="18" charset="0"/>
                <a:cs typeface="Times New Roman" pitchFamily="18" charset="0"/>
              </a:rPr>
              <a:t> c</a:t>
            </a:r>
            <a:r>
              <a:rPr lang="kk-KZ" sz="2000" dirty="0" smtClean="0">
                <a:latin typeface="Times New Roman" pitchFamily="18" charset="0"/>
                <a:cs typeface="Times New Roman" pitchFamily="18" charset="0"/>
              </a:rPr>
              <a:t>урет 1.</a:t>
            </a:r>
            <a:endParaRPr lang="ru-RU" sz="20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0" y="2428867"/>
            <a:ext cx="5624605" cy="4071967"/>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602833" y="2873610"/>
            <a:ext cx="3541167" cy="3019428"/>
          </a:xfrm>
          <a:prstGeom prst="rect">
            <a:avLst/>
          </a:prstGeom>
          <a:noFill/>
          <a:ln w="9525">
            <a:noFill/>
            <a:miter lim="800000"/>
            <a:headEnd/>
            <a:tailEnd/>
          </a:ln>
          <a:effectLst/>
        </p:spPr>
      </p:pic>
      <p:sp>
        <p:nvSpPr>
          <p:cNvPr id="6" name="Овал 5"/>
          <p:cNvSpPr/>
          <p:nvPr/>
        </p:nvSpPr>
        <p:spPr>
          <a:xfrm>
            <a:off x="5752346" y="2899438"/>
            <a:ext cx="3214678" cy="29289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5715008" y="6000768"/>
            <a:ext cx="1876091" cy="369332"/>
          </a:xfrm>
          <a:prstGeom prst="rect">
            <a:avLst/>
          </a:prstGeom>
        </p:spPr>
        <p:txBody>
          <a:bodyPr wrap="none">
            <a:spAutoFit/>
          </a:bodyPr>
          <a:lstStyle/>
          <a:p>
            <a:r>
              <a:rPr lang="ru-RU" dirty="0" smtClean="0">
                <a:solidFill>
                  <a:schemeClr val="tx2">
                    <a:lumMod val="60000"/>
                    <a:lumOff val="40000"/>
                  </a:schemeClr>
                </a:solidFill>
              </a:rPr>
              <a:t>Земной шар(</a:t>
            </a:r>
            <a:r>
              <a:rPr lang="en-US" dirty="0" smtClean="0">
                <a:solidFill>
                  <a:schemeClr val="tx2">
                    <a:lumMod val="60000"/>
                    <a:lumOff val="40000"/>
                  </a:schemeClr>
                </a:solidFill>
              </a:rPr>
              <a:t>a=b)</a:t>
            </a:r>
            <a:endParaRPr lang="ru-RU" dirty="0">
              <a:solidFill>
                <a:schemeClr val="tx2">
                  <a:lumMod val="60000"/>
                  <a:lumOff val="40000"/>
                </a:schemeClr>
              </a:solidFill>
            </a:endParaRPr>
          </a:p>
        </p:txBody>
      </p:sp>
      <p:sp>
        <p:nvSpPr>
          <p:cNvPr id="8" name="Овал 7"/>
          <p:cNvSpPr/>
          <p:nvPr/>
        </p:nvSpPr>
        <p:spPr>
          <a:xfrm>
            <a:off x="5643570" y="2928934"/>
            <a:ext cx="3500430" cy="29289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6475769" y="6286520"/>
            <a:ext cx="2668231" cy="369332"/>
          </a:xfrm>
          <a:prstGeom prst="rect">
            <a:avLst/>
          </a:prstGeom>
        </p:spPr>
        <p:txBody>
          <a:bodyPr wrap="none">
            <a:spAutoFit/>
          </a:bodyPr>
          <a:lstStyle/>
          <a:p>
            <a:r>
              <a:rPr lang="ru-RU" dirty="0" err="1" smtClean="0">
                <a:solidFill>
                  <a:srgbClr val="FF0000"/>
                </a:solidFill>
              </a:rPr>
              <a:t>Айналу</a:t>
            </a:r>
            <a:r>
              <a:rPr lang="ru-RU" dirty="0" smtClean="0">
                <a:solidFill>
                  <a:srgbClr val="FF0000"/>
                </a:solidFill>
              </a:rPr>
              <a:t> Эллипсоиды(</a:t>
            </a:r>
            <a:r>
              <a:rPr lang="en-US" dirty="0" smtClean="0">
                <a:solidFill>
                  <a:srgbClr val="FF0000"/>
                </a:solidFill>
              </a:rPr>
              <a:t>a&gt;b)</a:t>
            </a:r>
            <a:endParaRPr lang="ru-RU" dirty="0">
              <a:solidFill>
                <a:srgbClr val="FF0000"/>
              </a:solidFill>
            </a:endParaRPr>
          </a:p>
        </p:txBody>
      </p:sp>
      <p:cxnSp>
        <p:nvCxnSpPr>
          <p:cNvPr id="11" name="Прямая соединительная линия 10"/>
          <p:cNvCxnSpPr>
            <a:stCxn id="8" idx="2"/>
          </p:cNvCxnSpPr>
          <p:nvPr/>
        </p:nvCxnSpPr>
        <p:spPr>
          <a:xfrm flipV="1">
            <a:off x="5643570" y="4357694"/>
            <a:ext cx="1857388" cy="357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7500958" y="2928934"/>
            <a:ext cx="2302" cy="1401566"/>
          </a:xfrm>
          <a:prstGeom prst="line">
            <a:avLst/>
          </a:prstGeom>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6500826" y="4000504"/>
            <a:ext cx="295274" cy="369332"/>
          </a:xfrm>
          <a:prstGeom prst="rect">
            <a:avLst/>
          </a:prstGeom>
        </p:spPr>
        <p:txBody>
          <a:bodyPr wrap="none">
            <a:spAutoFit/>
          </a:bodyPr>
          <a:lstStyle/>
          <a:p>
            <a:r>
              <a:rPr lang="en-US" dirty="0" smtClean="0">
                <a:solidFill>
                  <a:schemeClr val="tx2">
                    <a:lumMod val="60000"/>
                    <a:lumOff val="40000"/>
                  </a:schemeClr>
                </a:solidFill>
              </a:rPr>
              <a:t>a</a:t>
            </a:r>
            <a:endParaRPr lang="ru-RU" dirty="0"/>
          </a:p>
        </p:txBody>
      </p:sp>
      <p:sp>
        <p:nvSpPr>
          <p:cNvPr id="17" name="Прямоугольник 16"/>
          <p:cNvSpPr/>
          <p:nvPr/>
        </p:nvSpPr>
        <p:spPr>
          <a:xfrm>
            <a:off x="7215206" y="3357562"/>
            <a:ext cx="306494" cy="369332"/>
          </a:xfrm>
          <a:prstGeom prst="rect">
            <a:avLst/>
          </a:prstGeom>
        </p:spPr>
        <p:txBody>
          <a:bodyPr wrap="none">
            <a:spAutoFit/>
          </a:bodyPr>
          <a:lstStyle/>
          <a:p>
            <a:r>
              <a:rPr lang="en-US" dirty="0" smtClean="0">
                <a:solidFill>
                  <a:schemeClr val="tx2">
                    <a:lumMod val="60000"/>
                    <a:lumOff val="40000"/>
                  </a:schemeClr>
                </a:solidFill>
              </a:rPr>
              <a:t>b</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928670"/>
          </a:xfrm>
        </p:spPr>
        <p:txBody>
          <a:bodyPr>
            <a:normAutofit/>
          </a:bodyPr>
          <a:lstStyle/>
          <a:p>
            <a:r>
              <a:rPr lang="kk-KZ" sz="1800" dirty="0" smtClean="0">
                <a:latin typeface="Times New Roman" pitchFamily="18" charset="0"/>
                <a:cs typeface="Times New Roman" pitchFamily="18" charset="0"/>
              </a:rPr>
              <a:t>Геоидтің пішіні өте күрделі және оны математикалық жолмен өрнектеу қиынға соғатындықтан эллипістің кіші өсі (2 сурет), (полярлық өсі) CО бойында айналуынан алынған айналым эллипсойды (сфероид) қабылданған. (3 сурет)</a:t>
            </a:r>
            <a:endParaRPr lang="ru-RU" sz="1800" dirty="0" smtClean="0">
              <a:latin typeface="Times New Roman" pitchFamily="18" charset="0"/>
              <a:cs typeface="Times New Roman" pitchFamily="18" charset="0"/>
            </a:endParaRPr>
          </a:p>
          <a:p>
            <a:endParaRPr lang="ru-RU" sz="1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cstate="print"/>
          <a:srcRect r="8836"/>
          <a:stretch>
            <a:fillRect/>
          </a:stretch>
        </p:blipFill>
        <p:spPr bwMode="auto">
          <a:xfrm>
            <a:off x="1507950" y="1071546"/>
            <a:ext cx="3057682" cy="3125790"/>
          </a:xfrm>
          <a:prstGeom prst="rect">
            <a:avLst/>
          </a:prstGeom>
          <a:noFill/>
          <a:ln w="9525">
            <a:noFill/>
            <a:miter lim="800000"/>
            <a:headEnd/>
            <a:tailEnd/>
          </a:ln>
        </p:spPr>
      </p:pic>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1" name="Picture 3"/>
          <p:cNvPicPr>
            <a:picLocks noChangeAspect="1" noChangeArrowheads="1"/>
          </p:cNvPicPr>
          <p:nvPr/>
        </p:nvPicPr>
        <p:blipFill>
          <a:blip r:embed="rId4" cstate="print"/>
          <a:srcRect l="10228" r="3523"/>
          <a:stretch>
            <a:fillRect/>
          </a:stretch>
        </p:blipFill>
        <p:spPr bwMode="auto">
          <a:xfrm>
            <a:off x="5000628" y="1000108"/>
            <a:ext cx="2892425" cy="3105150"/>
          </a:xfrm>
          <a:prstGeom prst="rect">
            <a:avLst/>
          </a:prstGeom>
          <a:noFill/>
        </p:spPr>
      </p:pic>
      <p:graphicFrame>
        <p:nvGraphicFramePr>
          <p:cNvPr id="2054" name="Object 6"/>
          <p:cNvGraphicFramePr>
            <a:graphicFrameLocks noChangeAspect="1"/>
          </p:cNvGraphicFramePr>
          <p:nvPr/>
        </p:nvGraphicFramePr>
        <p:xfrm>
          <a:off x="785786" y="4714884"/>
          <a:ext cx="571504" cy="357190"/>
        </p:xfrm>
        <a:graphic>
          <a:graphicData uri="http://schemas.openxmlformats.org/presentationml/2006/ole">
            <p:oleObj spid="_x0000_s2054" name="Equation" r:id="rId5" imgW="152334" imgH="139639" progId="Equation.3">
              <p:embed/>
            </p:oleObj>
          </a:graphicData>
        </a:graphic>
      </p:graphicFrame>
      <p:graphicFrame>
        <p:nvGraphicFramePr>
          <p:cNvPr id="2053" name="Object 5"/>
          <p:cNvGraphicFramePr>
            <a:graphicFrameLocks noChangeAspect="1"/>
          </p:cNvGraphicFramePr>
          <p:nvPr/>
        </p:nvGraphicFramePr>
        <p:xfrm>
          <a:off x="7215206" y="4357694"/>
          <a:ext cx="1517622" cy="928694"/>
        </p:xfrm>
        <a:graphic>
          <a:graphicData uri="http://schemas.openxmlformats.org/presentationml/2006/ole">
            <p:oleObj spid="_x0000_s2053" name="Equation" r:id="rId6" imgW="634725" imgH="393529" progId="Equation.3">
              <p:embed/>
            </p:oleObj>
          </a:graphicData>
        </a:graphic>
      </p:graphicFrame>
      <p:sp>
        <p:nvSpPr>
          <p:cNvPr id="2055" name="Rectangle 7"/>
          <p:cNvSpPr>
            <a:spLocks noChangeArrowheads="1"/>
          </p:cNvSpPr>
          <p:nvPr/>
        </p:nvSpPr>
        <p:spPr bwMode="auto">
          <a:xfrm>
            <a:off x="252848" y="5357826"/>
            <a:ext cx="889115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kk-KZ" altLang="ko-KR" sz="1600" b="0" i="0" u="none" strike="noStrike" cap="none" normalizeH="0" baseline="0" dirty="0" smtClean="0">
                <a:ln>
                  <a:noFill/>
                </a:ln>
                <a:solidFill>
                  <a:schemeClr val="tx1"/>
                </a:solidFill>
                <a:effectLst/>
                <a:latin typeface="Times New Roman" pitchFamily="18" charset="0"/>
                <a:ea typeface="Batang"/>
                <a:cs typeface="Times New Roman" pitchFamily="18" charset="0"/>
              </a:rPr>
              <a:t>а- үлкен жарты өс немесе экватор радиусы; b-кіші жарты өс немесе жердің айналу жарты өсі. </a:t>
            </a:r>
            <a:endParaRPr kumimoji="0" lang="kk-KZ" altLang="ko-KR" sz="1600" b="0" i="0" u="none" strike="noStrike" cap="none" normalizeH="0" baseline="0" dirty="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kk-KZ" altLang="ko-KR" sz="1400" b="0" i="0" u="none" strike="noStrike" cap="none" normalizeH="0" baseline="0" smtClean="0">
                <a:ln>
                  <a:noFill/>
                </a:ln>
                <a:solidFill>
                  <a:schemeClr val="tx1"/>
                </a:solidFill>
                <a:effectLst/>
                <a:latin typeface="Times New Roman" pitchFamily="18" charset="0"/>
                <a:ea typeface="Batang"/>
                <a:cs typeface="Times New Roman" pitchFamily="18" charset="0"/>
              </a:rPr>
              <a:t> </a:t>
            </a:r>
            <a:endParaRPr kumimoji="0" lang="kk-KZ" altLang="ko-KR" sz="1800" b="0" i="0" u="none" strike="noStrike" cap="none" normalizeH="0" baseline="0" smtClean="0">
              <a:ln>
                <a:noFill/>
              </a:ln>
              <a:solidFill>
                <a:schemeClr val="tx1"/>
              </a:solidFill>
              <a:effectLst/>
              <a:latin typeface="Arial" pitchFamily="34" charset="0"/>
            </a:endParaRPr>
          </a:p>
        </p:txBody>
      </p:sp>
      <p:sp>
        <p:nvSpPr>
          <p:cNvPr id="12" name="Прямоугольник 11"/>
          <p:cNvSpPr/>
          <p:nvPr/>
        </p:nvSpPr>
        <p:spPr>
          <a:xfrm>
            <a:off x="1142976" y="4643446"/>
            <a:ext cx="3816494" cy="369332"/>
          </a:xfrm>
          <a:prstGeom prst="rect">
            <a:avLst/>
          </a:prstGeom>
        </p:spPr>
        <p:txBody>
          <a:bodyPr wrap="none">
            <a:spAutoFit/>
          </a:bodyPr>
          <a:lstStyle/>
          <a:p>
            <a:r>
              <a:rPr lang="kk-KZ" dirty="0" smtClean="0">
                <a:latin typeface="Times New Roman" pitchFamily="18" charset="0"/>
                <a:cs typeface="Times New Roman" pitchFamily="18" charset="0"/>
              </a:rPr>
              <a:t>екі полюске қарай қысылу мәні яғни </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r>
              <a:rPr lang="ru-RU" b="1" dirty="0" err="1" smtClean="0">
                <a:latin typeface="Times New Roman" pitchFamily="18" charset="0"/>
                <a:cs typeface="Times New Roman" pitchFamily="18" charset="0"/>
              </a:rPr>
              <a:t>Жалпы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жер</a:t>
            </a:r>
            <a:r>
              <a:rPr lang="ru-RU" b="1" dirty="0" smtClean="0">
                <a:latin typeface="Times New Roman" pitchFamily="18" charset="0"/>
                <a:cs typeface="Times New Roman" pitchFamily="18" charset="0"/>
              </a:rPr>
              <a:t> эллипсоиды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белгілі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мақсатқа сай</a:t>
            </a:r>
            <a:r>
              <a:rPr lang="ru-RU" dirty="0" smtClean="0">
                <a:latin typeface="Times New Roman" pitchFamily="18" charset="0"/>
                <a:cs typeface="Times New Roman" pitchFamily="18" charset="0"/>
              </a:rPr>
              <a:t> геоид </a:t>
            </a:r>
            <a:r>
              <a:rPr lang="ru-RU" dirty="0" err="1" smtClean="0">
                <a:latin typeface="Times New Roman" pitchFamily="18" charset="0"/>
                <a:cs typeface="Times New Roman" pitchFamily="18" charset="0"/>
              </a:rPr>
              <a:t>бетімен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ең жақын сәйкесетін </a:t>
            </a:r>
            <a:r>
              <a:rPr lang="ru-RU" dirty="0" smtClean="0">
                <a:latin typeface="Times New Roman" pitchFamily="18" charset="0"/>
                <a:cs typeface="Times New Roman" pitchFamily="18" charset="0"/>
              </a:rPr>
              <a:t>эллипсоид.</a:t>
            </a:r>
          </a:p>
          <a:p>
            <a:r>
              <a:rPr lang="ru-RU" b="1" dirty="0" err="1" smtClean="0">
                <a:latin typeface="Times New Roman" pitchFamily="18" charset="0"/>
                <a:cs typeface="Times New Roman" pitchFamily="18" charset="0"/>
              </a:rPr>
              <a:t>Референц-элипсоид</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hlinkClick r:id="rId2" tooltip="ЖЕР БЕТІ (мұндай бет жоқ)"/>
              </a:rPr>
              <a:t>Жер</a:t>
            </a:r>
            <a:r>
              <a:rPr lang="ru-RU" dirty="0" smtClean="0">
                <a:latin typeface="Times New Roman" pitchFamily="18" charset="0"/>
                <a:cs typeface="Times New Roman" pitchFamily="18" charset="0"/>
                <a:hlinkClick r:id="rId2" tooltip="ЖЕР БЕТІ (мұндай бет жоқ)"/>
              </a:rPr>
              <a:t> </a:t>
            </a:r>
            <a:r>
              <a:rPr lang="ru-RU" dirty="0" err="1" smtClean="0">
                <a:latin typeface="Times New Roman" pitchFamily="18" charset="0"/>
                <a:cs typeface="Times New Roman" pitchFamily="18" charset="0"/>
                <a:hlinkClick r:id="rId2" tooltip="ЖЕР БЕТІ (мұндай бет жоқ)"/>
              </a:rPr>
              <a:t>бетінде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белгілі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мөлшері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орны</a:t>
            </a:r>
            <a:r>
              <a:rPr lang="ru-RU" dirty="0" smtClean="0">
                <a:latin typeface="Times New Roman" pitchFamily="18" charset="0"/>
                <a:cs typeface="Times New Roman" pitchFamily="18" charset="0"/>
              </a:rPr>
              <a:t> бар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hlinkClick r:id="rId3" tooltip="Эллипсоид"/>
              </a:rPr>
              <a:t>эллипсоиды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жүргізілген барлық </a:t>
            </a:r>
            <a:r>
              <a:rPr lang="ru-RU" dirty="0" err="1" smtClean="0">
                <a:latin typeface="Times New Roman" pitchFamily="18" charset="0"/>
                <a:cs typeface="Times New Roman" pitchFamily="18" charset="0"/>
                <a:hlinkClick r:id="rId4" tooltip="Геодезия"/>
              </a:rPr>
              <a:t>геодезиялық</a:t>
            </a:r>
            <a:r>
              <a:rPr lang="ru-RU" dirty="0" err="1" smtClean="0">
                <a:latin typeface="Times New Roman" pitchFamily="18" charset="0"/>
                <a:cs typeface="Times New Roman" pitchFamily="18" charset="0"/>
              </a:rPr>
              <a:t> өлшеулер нәтижесі келтірілетін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көмекші математикалық </a:t>
            </a:r>
            <a:r>
              <a:rPr lang="ru-RU" dirty="0" smtClean="0">
                <a:latin typeface="Times New Roman" pitchFamily="18" charset="0"/>
                <a:cs typeface="Times New Roman" pitchFamily="18" charset="0"/>
              </a:rPr>
              <a:t>бет </a:t>
            </a:r>
            <a:r>
              <a:rPr lang="ru-RU" dirty="0" err="1" smtClean="0">
                <a:latin typeface="Times New Roman" pitchFamily="18" charset="0"/>
                <a:cs typeface="Times New Roman" pitchFamily="18" charset="0"/>
              </a:rPr>
              <a:t>ретінде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қолданылады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Референц-элипсоид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hlinkClick r:id="rId5" tooltip="Топография"/>
              </a:rPr>
              <a:t>топографиялық</a:t>
            </a:r>
            <a:r>
              <a:rPr lang="ru-RU" dirty="0" err="1" smtClean="0">
                <a:latin typeface="Times New Roman" pitchFamily="18" charset="0"/>
                <a:cs typeface="Times New Roman" pitchFamily="18" charset="0"/>
              </a:rPr>
              <a:t> түсірулер және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жасалған 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бетінің картасы</a:t>
            </a:r>
            <a:r>
              <a:rPr lang="ru-RU" dirty="0" smtClean="0">
                <a:latin typeface="Times New Roman" pitchFamily="18" charset="0"/>
                <a:cs typeface="Times New Roman" pitchFamily="18" charset="0"/>
              </a:rPr>
              <a:t> да </a:t>
            </a:r>
            <a:r>
              <a:rPr lang="ru-RU" dirty="0" err="1" smtClean="0">
                <a:latin typeface="Times New Roman" pitchFamily="18" charset="0"/>
                <a:cs typeface="Times New Roman" pitchFamily="18" charset="0"/>
              </a:rPr>
              <a:t>жатады</a:t>
            </a:r>
            <a:r>
              <a:rPr lang="ru-RU" dirty="0" smtClean="0">
                <a:latin typeface="Times New Roman" pitchFamily="18" charset="0"/>
                <a:cs typeface="Times New Roman" pitchFamily="18" charset="0"/>
              </a:rPr>
              <a:t>.</a:t>
            </a:r>
          </a:p>
          <a:p>
            <a:r>
              <a:rPr lang="ru-RU" dirty="0" err="1" smtClean="0"/>
              <a:t>Жер</a:t>
            </a:r>
            <a:r>
              <a:rPr lang="ru-RU" dirty="0" smtClean="0"/>
              <a:t> </a:t>
            </a:r>
            <a:r>
              <a:rPr lang="ru-RU" dirty="0" err="1" smtClean="0"/>
              <a:t>эллипсоидының көлемдерін әр елдің ғалымдары бірнеше</a:t>
            </a:r>
            <a:r>
              <a:rPr lang="ru-RU" dirty="0" smtClean="0"/>
              <a:t> </a:t>
            </a:r>
            <a:r>
              <a:rPr lang="ru-RU" dirty="0" err="1" smtClean="0"/>
              <a:t>рет</a:t>
            </a:r>
            <a:r>
              <a:rPr lang="ru-RU" dirty="0" smtClean="0"/>
              <a:t> </a:t>
            </a:r>
            <a:r>
              <a:rPr lang="ru-RU" dirty="0" err="1" smtClean="0"/>
              <a:t>анықтады.</a:t>
            </a:r>
            <a:r>
              <a:rPr lang="ru-RU" dirty="0" smtClean="0"/>
              <a:t> 1946 </a:t>
            </a:r>
            <a:r>
              <a:rPr lang="ru-RU" dirty="0" err="1" smtClean="0"/>
              <a:t>жылға дейін</a:t>
            </a:r>
            <a:r>
              <a:rPr lang="ru-RU" dirty="0" smtClean="0"/>
              <a:t> </a:t>
            </a:r>
            <a:r>
              <a:rPr lang="ru-RU" dirty="0" err="1" smtClean="0"/>
              <a:t>бұрынғы Одакта</a:t>
            </a:r>
            <a:r>
              <a:rPr lang="ru-RU" dirty="0" smtClean="0"/>
              <a:t> 1841 </a:t>
            </a:r>
            <a:r>
              <a:rPr lang="ru-RU" dirty="0" err="1" smtClean="0"/>
              <a:t>жылы</a:t>
            </a:r>
            <a:r>
              <a:rPr lang="ru-RU" dirty="0" smtClean="0"/>
              <a:t> </a:t>
            </a:r>
            <a:r>
              <a:rPr lang="ru-RU" dirty="0" err="1" smtClean="0"/>
              <a:t>неміс</a:t>
            </a:r>
            <a:r>
              <a:rPr lang="ru-RU" dirty="0" smtClean="0"/>
              <a:t> </a:t>
            </a:r>
            <a:r>
              <a:rPr lang="ru-RU" dirty="0" err="1" smtClean="0"/>
              <a:t>ғалымы </a:t>
            </a:r>
            <a:r>
              <a:rPr lang="ru-RU" dirty="0" smtClean="0"/>
              <a:t>Ф.В.</a:t>
            </a:r>
            <a:r>
              <a:rPr lang="ru-RU" dirty="0" smtClean="0">
                <a:hlinkClick r:id="rId6" tooltip="Бессель (мұндай бет жоқ)"/>
              </a:rPr>
              <a:t>Бессель</a:t>
            </a:r>
            <a:r>
              <a:rPr lang="ru-RU" dirty="0" smtClean="0"/>
              <a:t> </a:t>
            </a:r>
            <a:r>
              <a:rPr lang="ru-RU" dirty="0" err="1" smtClean="0"/>
              <a:t>есептеп</a:t>
            </a:r>
            <a:r>
              <a:rPr lang="ru-RU" dirty="0" smtClean="0"/>
              <a:t> </a:t>
            </a:r>
            <a:r>
              <a:rPr lang="ru-RU" dirty="0" err="1" smtClean="0"/>
              <a:t>шығарған жер</a:t>
            </a:r>
            <a:r>
              <a:rPr lang="ru-RU" dirty="0" smtClean="0"/>
              <a:t> </a:t>
            </a:r>
            <a:r>
              <a:rPr lang="ru-RU" dirty="0" err="1" smtClean="0"/>
              <a:t>элипсоидының көлемі колданылады</a:t>
            </a:r>
            <a:r>
              <a:rPr lang="ru-RU" dirty="0" smtClean="0"/>
              <a:t> (а=6377397м, 6=6356079 м, с^Ь299,2). </a:t>
            </a:r>
            <a:r>
              <a:rPr lang="ru-RU" dirty="0" err="1" smtClean="0"/>
              <a:t>Жер</a:t>
            </a:r>
            <a:r>
              <a:rPr lang="ru-RU" dirty="0" smtClean="0"/>
              <a:t> </a:t>
            </a:r>
            <a:r>
              <a:rPr lang="ru-RU" dirty="0" err="1" smtClean="0"/>
              <a:t>эллипсоидының көлемін </a:t>
            </a:r>
            <a:r>
              <a:rPr lang="ru-RU" dirty="0" smtClean="0"/>
              <a:t>1940 </a:t>
            </a:r>
            <a:r>
              <a:rPr lang="ru-RU" dirty="0" err="1" smtClean="0"/>
              <a:t>жылы</a:t>
            </a:r>
            <a:r>
              <a:rPr lang="ru-RU" dirty="0" smtClean="0"/>
              <a:t> </a:t>
            </a:r>
            <a:r>
              <a:rPr lang="ru-RU" dirty="0" err="1" smtClean="0"/>
              <a:t>үлкен дәлдікпен </a:t>
            </a:r>
            <a:r>
              <a:rPr lang="ru-RU" dirty="0" smtClean="0"/>
              <a:t>Ф.Н.Красовский мен А.А.</a:t>
            </a:r>
            <a:r>
              <a:rPr lang="ru-RU" dirty="0" err="1" smtClean="0"/>
              <a:t>Изотовтардың басқаруымен орыс</a:t>
            </a:r>
            <a:r>
              <a:rPr lang="ru-RU" dirty="0" smtClean="0"/>
              <a:t> </a:t>
            </a:r>
            <a:r>
              <a:rPr lang="ru-RU" dirty="0" err="1" smtClean="0"/>
              <a:t>ғалымдары </a:t>
            </a:r>
            <a:r>
              <a:rPr lang="ru-RU" dirty="0" smtClean="0"/>
              <a:t>да </a:t>
            </a:r>
            <a:r>
              <a:rPr lang="ru-RU" dirty="0" err="1" smtClean="0"/>
              <a:t>аныктады</a:t>
            </a:r>
            <a:r>
              <a:rPr lang="ru-RU" dirty="0" smtClean="0"/>
              <a:t> (а=6378245м, 6=6356863м, </a:t>
            </a:r>
            <a:r>
              <a:rPr lang="ru-RU" dirty="0" err="1" smtClean="0"/>
              <a:t>а=</a:t>
            </a:r>
            <a:r>
              <a:rPr lang="ru-RU" dirty="0" smtClean="0"/>
              <a:t> 1 -298,2).</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62500" lnSpcReduction="20000"/>
          </a:bodyPr>
          <a:lstStyle/>
          <a:p>
            <a:pPr algn="just"/>
            <a:r>
              <a:rPr lang="ru-RU" dirty="0" err="1" smtClean="0">
                <a:latin typeface="Times New Roman" pitchFamily="18" charset="0"/>
                <a:cs typeface="Times New Roman" pitchFamily="18" charset="0"/>
              </a:rPr>
              <a:t>Алынған бүл өлшемдер </a:t>
            </a:r>
            <a:r>
              <a:rPr lang="ru-RU" dirty="0" smtClean="0">
                <a:latin typeface="Times New Roman" pitchFamily="18" charset="0"/>
                <a:cs typeface="Times New Roman" pitchFamily="18" charset="0"/>
              </a:rPr>
              <a:t>1946 </a:t>
            </a:r>
            <a:r>
              <a:rPr lang="ru-RU" dirty="0" err="1" smtClean="0">
                <a:latin typeface="Times New Roman" pitchFamily="18" charset="0"/>
                <a:cs typeface="Times New Roman" pitchFamily="18" charset="0"/>
              </a:rPr>
              <a:t>жылы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үкіметтің қаулысы 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еліміздің барлық геодезиялық және картографиялык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жұмыстары үшін қабылданып алынып</a:t>
            </a:r>
            <a:r>
              <a:rPr lang="ru-RU" dirty="0" smtClean="0">
                <a:latin typeface="Times New Roman" pitchFamily="18" charset="0"/>
                <a:cs typeface="Times New Roman" pitchFamily="18" charset="0"/>
              </a:rPr>
              <a:t>, Красовский эллипсоиды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болды</a:t>
            </a:r>
            <a:r>
              <a:rPr lang="ru-RU" dirty="0" smtClean="0">
                <a:latin typeface="Times New Roman" pitchFamily="18" charset="0"/>
                <a:cs typeface="Times New Roman" pitchFamily="18" charset="0"/>
              </a:rPr>
              <a:t>. Осы </a:t>
            </a:r>
            <a:r>
              <a:rPr lang="ru-RU" dirty="0" err="1" smtClean="0">
                <a:latin typeface="Times New Roman" pitchFamily="18" charset="0"/>
                <a:cs typeface="Times New Roman" pitchFamily="18" charset="0"/>
              </a:rPr>
              <a:t>орайда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айта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кететін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елдерде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геодезиялық өлшеулер нәтижесінде шығарылған өз эллипсоидтарының қолданылатындығы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бірнеше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елдің территориясын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толық </a:t>
            </a:r>
            <a:r>
              <a:rPr lang="ru-RU" dirty="0" smtClean="0">
                <a:latin typeface="Times New Roman" pitchFamily="18" charset="0"/>
                <a:cs typeface="Times New Roman" pitchFamily="18" charset="0"/>
              </a:rPr>
              <a:t>не </a:t>
            </a:r>
            <a:r>
              <a:rPr lang="ru-RU" dirty="0" err="1" smtClean="0">
                <a:latin typeface="Times New Roman" pitchFamily="18" charset="0"/>
                <a:cs typeface="Times New Roman" pitchFamily="18" charset="0"/>
              </a:rPr>
              <a:t>ішінара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қамтиды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Мұндай эллипсоид-референц-эллипсоид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Референц-эллипсоид</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дегеніміз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нақты 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геодезиялық өлшеулерді өндеу үшін колданылатын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денесінде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белгілі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түрде бағдарланган, нақты көлемі анықталған </a:t>
            </a:r>
            <a:r>
              <a:rPr lang="ru-RU" dirty="0" smtClean="0">
                <a:latin typeface="Times New Roman" pitchFamily="18" charset="0"/>
                <a:cs typeface="Times New Roman" pitchFamily="18" charset="0"/>
              </a:rPr>
              <a:t>эллипсоид. </a:t>
            </a:r>
            <a:r>
              <a:rPr lang="ru-RU" dirty="0" err="1" smtClean="0">
                <a:latin typeface="Times New Roman" pitchFamily="18" charset="0"/>
                <a:cs typeface="Times New Roman" pitchFamily="18" charset="0"/>
              </a:rPr>
              <a:t>Сөйтіп, қазіргі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Красовскийдің референц-эллипсоиды</a:t>
            </a:r>
            <a:r>
              <a:rPr lang="ru-RU" dirty="0" smtClean="0">
                <a:latin typeface="Times New Roman" pitchFamily="18" charset="0"/>
                <a:cs typeface="Times New Roman" pitchFamily="18" charset="0"/>
              </a:rPr>
              <a:t> тек </a:t>
            </a:r>
            <a:r>
              <a:rPr lang="ru-RU" dirty="0" err="1" smtClean="0">
                <a:latin typeface="Times New Roman" pitchFamily="18" charset="0"/>
                <a:cs typeface="Times New Roman" pitchFamily="18" charset="0"/>
              </a:rPr>
              <a:t>Ресейде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ғана емес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бүкіл </a:t>
            </a:r>
            <a:r>
              <a:rPr lang="ru-RU" dirty="0" smtClean="0">
                <a:latin typeface="Times New Roman" pitchFamily="18" charset="0"/>
                <a:cs typeface="Times New Roman" pitchFamily="18" charset="0"/>
              </a:rPr>
              <a:t>ТМД </a:t>
            </a:r>
            <a:r>
              <a:rPr lang="ru-RU" dirty="0" err="1" smtClean="0">
                <a:latin typeface="Times New Roman" pitchFamily="18" charset="0"/>
                <a:cs typeface="Times New Roman" pitchFamily="18" charset="0"/>
              </a:rPr>
              <a:t>және 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Еуропаның бірнеше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елдерінде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қолданылады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Бұрынгы </a:t>
            </a:r>
            <a:r>
              <a:rPr lang="ru-RU" dirty="0" err="1" smtClean="0">
                <a:latin typeface="Times New Roman" pitchFamily="18" charset="0"/>
                <a:cs typeface="Times New Roman" pitchFamily="18" charset="0"/>
                <a:hlinkClick r:id="rId2" tooltip="Кеңестер Одағы (мұндай бет жоқ)"/>
              </a:rPr>
              <a:t>Кеңестер Одағы</a:t>
            </a:r>
            <a:r>
              <a:rPr lang="ru-RU" dirty="0" err="1" smtClean="0">
                <a:latin typeface="Times New Roman" pitchFamily="18" charset="0"/>
                <a:cs typeface="Times New Roman" pitchFamily="18" charset="0"/>
              </a:rPr>
              <a:t>, Батыс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Еуропа</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hlinkClick r:id="rId3" tooltip="АҚШ"/>
              </a:rPr>
              <a:t>АҚШ</a:t>
            </a:r>
            <a:r>
              <a:rPr lang="ru-RU" dirty="0" err="1" smtClean="0">
                <a:latin typeface="Times New Roman" pitchFamily="18" charset="0"/>
                <a:cs typeface="Times New Roman" pitchFamily="18" charset="0"/>
              </a:rPr>
              <a:t>-тың гравиметриялық және астрономиялық өлшеулері нәтижееінде алынған 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эллипсоидының көлемі-басқа елдердегі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анықтамаларға қарағанда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қолданылған материалдардың аумағы жағынан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оларды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өндеудің дәлдігі жағынан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неғүрлым басым</a:t>
            </a:r>
            <a:r>
              <a:rPr lang="ru-RU" dirty="0" smtClean="0">
                <a:latin typeface="Times New Roman" pitchFamily="18" charset="0"/>
                <a:cs typeface="Times New Roman" pitchFamily="18" charset="0"/>
              </a:rPr>
              <a:t>. 1960 </a:t>
            </a:r>
            <a:r>
              <a:rPr lang="ru-RU" dirty="0" err="1" smtClean="0">
                <a:latin typeface="Times New Roman" pitchFamily="18" charset="0"/>
                <a:cs typeface="Times New Roman" pitchFamily="18" charset="0"/>
              </a:rPr>
              <a:t>жьшы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Жердің үш жасанды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серіктерін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бақылаудың нәтижесінде 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сфероидының қысыңқылығы</a:t>
            </a:r>
            <a:r>
              <a:rPr lang="ru-RU"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α=1+298,2-</a:t>
            </a:r>
            <a:r>
              <a:rPr lang="ru-RU" dirty="0" err="1" smtClean="0">
                <a:latin typeface="Times New Roman" pitchFamily="18" charset="0"/>
                <a:cs typeface="Times New Roman" pitchFamily="18" charset="0"/>
              </a:rPr>
              <a:t>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тең, </a:t>
            </a:r>
            <a:r>
              <a:rPr lang="ru-RU" dirty="0" smtClean="0">
                <a:latin typeface="Times New Roman" pitchFamily="18" charset="0"/>
                <a:cs typeface="Times New Roman" pitchFamily="18" charset="0"/>
              </a:rPr>
              <a:t>ал </a:t>
            </a:r>
            <a:r>
              <a:rPr lang="ru-RU" dirty="0" err="1" smtClean="0">
                <a:latin typeface="Times New Roman" pitchFamily="18" charset="0"/>
                <a:cs typeface="Times New Roman" pitchFamily="18" charset="0"/>
              </a:rPr>
              <a:t>АҚШ-та ұшырылған Жердің </a:t>
            </a:r>
            <a:r>
              <a:rPr lang="ru-RU" dirty="0" smtClean="0">
                <a:latin typeface="Times New Roman" pitchFamily="18" charset="0"/>
                <a:cs typeface="Times New Roman" pitchFamily="18" charset="0"/>
              </a:rPr>
              <a:t>13 </a:t>
            </a:r>
            <a:r>
              <a:rPr lang="ru-RU" dirty="0" err="1" smtClean="0">
                <a:latin typeface="Times New Roman" pitchFamily="18" charset="0"/>
                <a:cs typeface="Times New Roman" pitchFamily="18" charset="0"/>
              </a:rPr>
              <a:t>жасанды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серіктерін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бақылау арқылы </a:t>
            </a:r>
            <a:r>
              <a:rPr lang="ru-RU" dirty="0" smtClean="0">
                <a:latin typeface="Times New Roman" pitchFamily="18" charset="0"/>
                <a:cs typeface="Times New Roman" pitchFamily="18" charset="0"/>
              </a:rPr>
              <a:t>(1962) </a:t>
            </a:r>
            <a:r>
              <a:rPr lang="el-GR" dirty="0" smtClean="0">
                <a:latin typeface="Times New Roman" pitchFamily="18" charset="0"/>
                <a:cs typeface="Times New Roman" pitchFamily="18" charset="0"/>
              </a:rPr>
              <a:t>α=1-238,31-</a:t>
            </a:r>
            <a:r>
              <a:rPr lang="ru-RU" dirty="0" err="1" smtClean="0">
                <a:latin typeface="Times New Roman" pitchFamily="18" charset="0"/>
                <a:cs typeface="Times New Roman" pitchFamily="18" charset="0"/>
              </a:rPr>
              <a:t>тең екендігінің анықталулары </a:t>
            </a:r>
            <a:r>
              <a:rPr lang="ru-RU" dirty="0" smtClean="0">
                <a:latin typeface="Times New Roman" pitchFamily="18" charset="0"/>
                <a:cs typeface="Times New Roman" pitchFamily="18" charset="0"/>
              </a:rPr>
              <a:t>Красовский </a:t>
            </a:r>
            <a:r>
              <a:rPr lang="ru-RU" dirty="0" err="1" smtClean="0">
                <a:latin typeface="Times New Roman" pitchFamily="18" charset="0"/>
                <a:cs typeface="Times New Roman" pitchFamily="18" charset="0"/>
              </a:rPr>
              <a:t>өлшеулерінің дүниежүзілік маңызы </a:t>
            </a:r>
            <a:r>
              <a:rPr lang="ru-RU" dirty="0" smtClean="0">
                <a:latin typeface="Times New Roman" pitchFamily="18" charset="0"/>
                <a:cs typeface="Times New Roman" pitchFamily="18" charset="0"/>
              </a:rPr>
              <a:t>бар </a:t>
            </a:r>
            <a:r>
              <a:rPr lang="ru-RU" dirty="0" err="1" smtClean="0">
                <a:latin typeface="Times New Roman" pitchFamily="18" charset="0"/>
                <a:cs typeface="Times New Roman" pitchFamily="18" charset="0"/>
              </a:rPr>
              <a:t>екендігінің айқын дәлелі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пішінінің көлемі өте жоғары дәлдікті қажет ететін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геодезиялық тірек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торларын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құруда толық ескеріледі</a:t>
            </a:r>
            <a:r>
              <a:rPr lang="ru-RU" dirty="0" smtClean="0">
                <a:latin typeface="Times New Roman" pitchFamily="18" charset="0"/>
                <a:cs typeface="Times New Roman" pitchFamily="18" charset="0"/>
              </a:rPr>
              <a:t>. Ал,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бетінің шағын учаскелерінде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геодезиялық жұмыстармен қатар, көптеген инженерлік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есептерді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шығаруда </a:t>
            </a:r>
            <a:r>
              <a:rPr lang="ru-RU" dirty="0" smtClean="0">
                <a:latin typeface="Times New Roman" pitchFamily="18" charset="0"/>
                <a:cs typeface="Times New Roman" pitchFamily="18" charset="0"/>
              </a:rPr>
              <a:t>эллипсоид </a:t>
            </a:r>
            <a:r>
              <a:rPr lang="ru-RU" dirty="0" err="1" smtClean="0">
                <a:latin typeface="Times New Roman" pitchFamily="18" charset="0"/>
                <a:cs typeface="Times New Roman" pitchFamily="18" charset="0"/>
              </a:rPr>
              <a:t>сығылушылыгының </a:t>
            </a:r>
            <a:r>
              <a:rPr lang="ru-RU" dirty="0" smtClean="0">
                <a:latin typeface="Times New Roman" pitchFamily="18" charset="0"/>
                <a:cs typeface="Times New Roman" pitchFamily="18" charset="0"/>
              </a:rPr>
              <a:t>аз (</a:t>
            </a:r>
            <a:r>
              <a:rPr lang="el-GR" dirty="0" smtClean="0">
                <a:latin typeface="Times New Roman" pitchFamily="18" charset="0"/>
                <a:cs typeface="Times New Roman" pitchFamily="18" charset="0"/>
              </a:rPr>
              <a:t>α=1 +300) </a:t>
            </a:r>
            <a:r>
              <a:rPr lang="ru-RU" dirty="0" err="1" smtClean="0">
                <a:latin typeface="Times New Roman" pitchFamily="18" charset="0"/>
                <a:cs typeface="Times New Roman" pitchFamily="18" charset="0"/>
              </a:rPr>
              <a:t>болғандыгынан, жердің пішіні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шарды</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R=6371,11 </a:t>
            </a:r>
            <a:r>
              <a:rPr lang="ru-RU" dirty="0" smtClean="0">
                <a:latin typeface="Times New Roman" pitchFamily="18" charset="0"/>
                <a:cs typeface="Times New Roman" pitchFamily="18" charset="0"/>
              </a:rPr>
              <a:t>км) </a:t>
            </a:r>
            <a:r>
              <a:rPr lang="ru-RU" dirty="0" err="1" smtClean="0">
                <a:latin typeface="Times New Roman" pitchFamily="18" charset="0"/>
                <a:cs typeface="Times New Roman" pitchFamily="18" charset="0"/>
              </a:rPr>
              <a:t>қолдануга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214422"/>
            <a:ext cx="8229600" cy="614354"/>
          </a:xfrm>
        </p:spPr>
        <p:txBody>
          <a:bodyPr/>
          <a:lstStyle/>
          <a:p>
            <a:pPr>
              <a:buNone/>
            </a:pPr>
            <a:r>
              <a:rPr lang="kk-KZ" dirty="0" smtClean="0"/>
              <a:t>Салыстырмалы Жер беті</a:t>
            </a:r>
            <a:endParaRPr lang="ru-RU" dirty="0"/>
          </a:p>
        </p:txBody>
      </p:sp>
      <p:sp>
        <p:nvSpPr>
          <p:cNvPr id="18434" name="AutoShape 2" descr="Constructie ellipsoïde.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8436" name="AutoShape 4" descr="Constructie ellipsoïde.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8438" name="AutoShape 6" descr="Constructie ellipsoïde.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440" name="Picture 8" descr="http://cdn.aviaforum.ru/images/2014/04/632519_c3dedc7687f021a93ed0ce2978383a0c.jpg"/>
          <p:cNvPicPr>
            <a:picLocks noChangeAspect="1" noChangeArrowheads="1"/>
          </p:cNvPicPr>
          <p:nvPr/>
        </p:nvPicPr>
        <p:blipFill>
          <a:blip r:embed="rId2" cstate="print"/>
          <a:srcRect r="14406"/>
          <a:stretch>
            <a:fillRect/>
          </a:stretch>
        </p:blipFill>
        <p:spPr bwMode="auto">
          <a:xfrm>
            <a:off x="0" y="2357430"/>
            <a:ext cx="4684582" cy="3286148"/>
          </a:xfrm>
          <a:prstGeom prst="rect">
            <a:avLst/>
          </a:prstGeom>
          <a:noFill/>
        </p:spPr>
      </p:pic>
      <p:pic>
        <p:nvPicPr>
          <p:cNvPr id="18442" name="Picture 10" descr="http://pandia.ru/text/78/282/images/image001_229.jpg"/>
          <p:cNvPicPr>
            <a:picLocks noChangeAspect="1" noChangeArrowheads="1"/>
          </p:cNvPicPr>
          <p:nvPr/>
        </p:nvPicPr>
        <p:blipFill>
          <a:blip r:embed="rId3" cstate="print"/>
          <a:srcRect/>
          <a:stretch>
            <a:fillRect/>
          </a:stretch>
        </p:blipFill>
        <p:spPr bwMode="auto">
          <a:xfrm>
            <a:off x="4331082" y="3143248"/>
            <a:ext cx="4812918" cy="242889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l="21962" t="33203" r="20937" b="30664"/>
          <a:stretch>
            <a:fillRect/>
          </a:stretch>
        </p:blipFill>
        <p:spPr bwMode="auto">
          <a:xfrm>
            <a:off x="71406" y="1428736"/>
            <a:ext cx="9035942" cy="3214710"/>
          </a:xfrm>
          <a:prstGeom prst="rect">
            <a:avLst/>
          </a:prstGeom>
          <a:noFill/>
          <a:ln w="9525">
            <a:noFill/>
            <a:miter lim="800000"/>
            <a:headEnd/>
            <a:tailEnd/>
          </a:ln>
          <a:effectLst/>
        </p:spPr>
      </p:pic>
      <p:sp>
        <p:nvSpPr>
          <p:cNvPr id="5" name="Прямоугольник 4"/>
          <p:cNvSpPr/>
          <p:nvPr/>
        </p:nvSpPr>
        <p:spPr>
          <a:xfrm>
            <a:off x="500034" y="357166"/>
            <a:ext cx="3387146" cy="369332"/>
          </a:xfrm>
          <a:prstGeom prst="rect">
            <a:avLst/>
          </a:prstGeom>
        </p:spPr>
        <p:txBody>
          <a:bodyPr wrap="none">
            <a:spAutoFit/>
          </a:bodyPr>
          <a:lstStyle/>
          <a:p>
            <a:r>
              <a:rPr lang="ru-RU" b="1" dirty="0" err="1" smtClean="0">
                <a:latin typeface="Times New Roman" pitchFamily="18" charset="0"/>
                <a:cs typeface="Times New Roman" pitchFamily="18" charset="0"/>
              </a:rPr>
              <a:t>Жердің пішіні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және өлшемдері</a:t>
            </a:r>
            <a:endParaRPr lang="ru-RU" b="1" dirty="0">
              <a:latin typeface="Times New Roman" pitchFamily="18" charset="0"/>
              <a:cs typeface="Times New Roman" pitchFamily="18" charset="0"/>
            </a:endParaRPr>
          </a:p>
        </p:txBody>
      </p:sp>
      <p:sp>
        <p:nvSpPr>
          <p:cNvPr id="6" name="Прямоугольник 5"/>
          <p:cNvSpPr/>
          <p:nvPr/>
        </p:nvSpPr>
        <p:spPr>
          <a:xfrm>
            <a:off x="500034" y="857232"/>
            <a:ext cx="6128409" cy="369332"/>
          </a:xfrm>
          <a:prstGeom prst="rect">
            <a:avLst/>
          </a:prstGeom>
        </p:spPr>
        <p:txBody>
          <a:bodyPr wrap="none">
            <a:spAutoFit/>
          </a:bodyPr>
          <a:lstStyle/>
          <a:p>
            <a:r>
              <a:rPr lang="ru-RU" b="1" dirty="0" err="1" smtClean="0">
                <a:latin typeface="Times New Roman" pitchFamily="18" charset="0"/>
                <a:cs typeface="Times New Roman" pitchFamily="18" charset="0"/>
              </a:rPr>
              <a:t>Біршама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кең таралған  эллипсоидттардың параметрлері</a:t>
            </a:r>
            <a:endParaRPr lang="ru-RU"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229600" cy="1143000"/>
          </a:xfrm>
        </p:spPr>
        <p:txBody>
          <a:bodyPr>
            <a:normAutofit fontScale="90000"/>
          </a:bodyPr>
          <a:lstStyle/>
          <a:p>
            <a:r>
              <a:rPr lang="kk-KZ" dirty="0" smtClean="0">
                <a:latin typeface="Times New Roman" pitchFamily="18" charset="0"/>
                <a:cs typeface="Times New Roman" pitchFamily="18" charset="0"/>
              </a:rPr>
              <a:t>Жер шарының өлшемдері (эллипсоид):</a:t>
            </a:r>
            <a:r>
              <a:rPr lang="ru-RU" dirty="0" smtClean="0"/>
              <a:t/>
            </a:r>
            <a:br>
              <a:rPr lang="ru-RU" dirty="0" smtClean="0"/>
            </a:br>
            <a:endParaRPr lang="ru-RU" dirty="0"/>
          </a:p>
        </p:txBody>
      </p:sp>
      <p:sp>
        <p:nvSpPr>
          <p:cNvPr id="3" name="Содержимое 2"/>
          <p:cNvSpPr>
            <a:spLocks noGrp="1"/>
          </p:cNvSpPr>
          <p:nvPr>
            <p:ph idx="1"/>
          </p:nvPr>
        </p:nvSpPr>
        <p:spPr/>
        <p:txBody>
          <a:bodyPr>
            <a:noAutofit/>
          </a:bodyPr>
          <a:lstStyle/>
          <a:p>
            <a:r>
              <a:rPr lang="kk-KZ" sz="2100" dirty="0" smtClean="0">
                <a:latin typeface="Times New Roman" pitchFamily="18" charset="0"/>
                <a:cs typeface="Times New Roman" pitchFamily="18" charset="0"/>
              </a:rPr>
              <a:t>• үлкен жарты өсі (экваторлық  радиус), а — 6378,245 км.</a:t>
            </a:r>
            <a:endParaRPr lang="ru-RU" sz="2100" dirty="0" smtClean="0">
              <a:latin typeface="Times New Roman" pitchFamily="18" charset="0"/>
              <a:cs typeface="Times New Roman" pitchFamily="18" charset="0"/>
            </a:endParaRP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кіші жарты өс</a:t>
            </a:r>
            <a:r>
              <a:rPr lang="ru-RU" sz="2100" dirty="0" smtClean="0">
                <a:latin typeface="Times New Roman" pitchFamily="18" charset="0"/>
                <a:cs typeface="Times New Roman" pitchFamily="18" charset="0"/>
              </a:rPr>
              <a:t> (поляр</a:t>
            </a:r>
            <a:r>
              <a:rPr lang="kk-KZ" sz="2100" dirty="0" smtClean="0">
                <a:latin typeface="Times New Roman" pitchFamily="18" charset="0"/>
                <a:cs typeface="Times New Roman" pitchFamily="18" charset="0"/>
              </a:rPr>
              <a:t>лық</a:t>
            </a:r>
            <a:r>
              <a:rPr lang="ru-RU" sz="2100" dirty="0" smtClean="0">
                <a:latin typeface="Times New Roman" pitchFamily="18" charset="0"/>
                <a:cs typeface="Times New Roman" pitchFamily="18" charset="0"/>
              </a:rPr>
              <a:t> радиус), в — 6356,863 км.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қысылуы</a:t>
            </a:r>
            <a:r>
              <a:rPr lang="ru-RU" sz="2100" dirty="0" smtClean="0">
                <a:latin typeface="Times New Roman" pitchFamily="18" charset="0"/>
                <a:cs typeface="Times New Roman" pitchFamily="18" charset="0"/>
              </a:rPr>
              <a:t> </a:t>
            </a:r>
            <a:r>
              <a:rPr lang="ru-RU" sz="2100" dirty="0" err="1" smtClean="0">
                <a:latin typeface="Times New Roman" pitchFamily="18" charset="0"/>
                <a:cs typeface="Times New Roman" pitchFamily="18" charset="0"/>
              </a:rPr>
              <a:t>с=</a:t>
            </a:r>
            <a:r>
              <a:rPr lang="ru-RU" sz="2100" dirty="0" smtClean="0">
                <a:latin typeface="Times New Roman" pitchFamily="18" charset="0"/>
                <a:cs typeface="Times New Roman" pitchFamily="18" charset="0"/>
              </a:rPr>
              <a:t>(</a:t>
            </a:r>
            <a:r>
              <a:rPr lang="ru-RU" sz="2100" dirty="0" err="1" smtClean="0">
                <a:latin typeface="Times New Roman" pitchFamily="18" charset="0"/>
                <a:cs typeface="Times New Roman" pitchFamily="18" charset="0"/>
              </a:rPr>
              <a:t>а-в</a:t>
            </a:r>
            <a:r>
              <a:rPr lang="ru-RU" sz="2100" dirty="0" smtClean="0">
                <a:latin typeface="Times New Roman" pitchFamily="18" charset="0"/>
                <a:cs typeface="Times New Roman" pitchFamily="18" charset="0"/>
              </a:rPr>
              <a:t>)/а — 1 : 298,3</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жердің шар түрінде қабылданған орташа радиусы</a:t>
            </a:r>
            <a:r>
              <a:rPr lang="ru-RU" sz="2100" dirty="0" smtClean="0">
                <a:latin typeface="Times New Roman" pitchFamily="18" charset="0"/>
                <a:cs typeface="Times New Roman" pitchFamily="18" charset="0"/>
              </a:rPr>
              <a:t> — 6371,2 км.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меридиан ұзындығы</a:t>
            </a:r>
            <a:r>
              <a:rPr lang="ru-RU" sz="2100" dirty="0" smtClean="0">
                <a:latin typeface="Times New Roman" pitchFamily="18" charset="0"/>
                <a:cs typeface="Times New Roman" pitchFamily="18" charset="0"/>
              </a:rPr>
              <a:t> — 40008,6 км.</a:t>
            </a:r>
          </a:p>
          <a:p>
            <a:r>
              <a:rPr lang="ru-RU" sz="2100" dirty="0" smtClean="0">
                <a:latin typeface="Times New Roman" pitchFamily="18" charset="0"/>
                <a:cs typeface="Times New Roman" pitchFamily="18" charset="0"/>
              </a:rPr>
              <a:t>• экватор</a:t>
            </a:r>
            <a:r>
              <a:rPr lang="kk-KZ" sz="2100" dirty="0" smtClean="0">
                <a:latin typeface="Times New Roman" pitchFamily="18" charset="0"/>
                <a:cs typeface="Times New Roman" pitchFamily="18" charset="0"/>
              </a:rPr>
              <a:t> ұзындығы</a:t>
            </a:r>
            <a:r>
              <a:rPr lang="ru-RU" sz="2100" dirty="0" smtClean="0">
                <a:latin typeface="Times New Roman" pitchFamily="18" charset="0"/>
                <a:cs typeface="Times New Roman" pitchFamily="18" charset="0"/>
              </a:rPr>
              <a:t> — 40075,7 км. (диаметр экватора — 12756 км.)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жер бетінің ауданы</a:t>
            </a:r>
            <a:r>
              <a:rPr lang="ru-RU" sz="2100" dirty="0" smtClean="0">
                <a:latin typeface="Times New Roman" pitchFamily="18" charset="0"/>
                <a:cs typeface="Times New Roman" pitchFamily="18" charset="0"/>
              </a:rPr>
              <a:t> — 510 100 000 кв.км.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құрылықтың мұхит бетінен орташа биіктігі</a:t>
            </a:r>
            <a:r>
              <a:rPr lang="ru-RU" sz="2100" dirty="0" smtClean="0">
                <a:latin typeface="Times New Roman" pitchFamily="18" charset="0"/>
                <a:cs typeface="Times New Roman" pitchFamily="18" charset="0"/>
              </a:rPr>
              <a:t> — 875 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әлемдік мұхиттардың орташа тереңдігі</a:t>
            </a:r>
            <a:r>
              <a:rPr lang="ru-RU" sz="2100" dirty="0" smtClean="0">
                <a:latin typeface="Times New Roman" pitchFamily="18" charset="0"/>
                <a:cs typeface="Times New Roman" pitchFamily="18" charset="0"/>
              </a:rPr>
              <a:t> — 3800 м.</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құрылықтың мұхит деңгейінен ең үлкен биіктігі</a:t>
            </a:r>
            <a:r>
              <a:rPr lang="ru-RU" sz="2100" dirty="0" smtClean="0">
                <a:latin typeface="Times New Roman" pitchFamily="18" charset="0"/>
                <a:cs typeface="Times New Roman" pitchFamily="18" charset="0"/>
              </a:rPr>
              <a:t> — 8848 м. ( Эверест</a:t>
            </a:r>
            <a:r>
              <a:rPr lang="kk-KZ" sz="2100" dirty="0" smtClean="0">
                <a:latin typeface="Times New Roman" pitchFamily="18" charset="0"/>
                <a:cs typeface="Times New Roman" pitchFamily="18" charset="0"/>
              </a:rPr>
              <a:t> қ</a:t>
            </a:r>
            <a:r>
              <a:rPr lang="ru-RU" sz="2100" dirty="0" smtClean="0">
                <a:latin typeface="Times New Roman" pitchFamily="18" charset="0"/>
                <a:cs typeface="Times New Roman" pitchFamily="18" charset="0"/>
              </a:rPr>
              <a:t>)</a:t>
            </a:r>
          </a:p>
          <a:p>
            <a:r>
              <a:rPr lang="ru-RU" sz="2100" dirty="0" smtClean="0">
                <a:latin typeface="Times New Roman" pitchFamily="18" charset="0"/>
                <a:cs typeface="Times New Roman" pitchFamily="18" charset="0"/>
              </a:rPr>
              <a:t>• </a:t>
            </a:r>
            <a:r>
              <a:rPr lang="kk-KZ" sz="2100" dirty="0" smtClean="0">
                <a:latin typeface="Times New Roman" pitchFamily="18" charset="0"/>
                <a:cs typeface="Times New Roman" pitchFamily="18" charset="0"/>
              </a:rPr>
              <a:t>әлемдік мұхиттың ең үлкен тереңдігі</a:t>
            </a:r>
            <a:r>
              <a:rPr lang="ru-RU" sz="2100" dirty="0" smtClean="0">
                <a:latin typeface="Times New Roman" pitchFamily="18" charset="0"/>
                <a:cs typeface="Times New Roman" pitchFamily="18" charset="0"/>
              </a:rPr>
              <a:t> — 11022 м. (Марианн</a:t>
            </a:r>
            <a:r>
              <a:rPr lang="kk-KZ" sz="2100" dirty="0" smtClean="0">
                <a:latin typeface="Times New Roman" pitchFamily="18" charset="0"/>
                <a:cs typeface="Times New Roman" pitchFamily="18" charset="0"/>
              </a:rPr>
              <a:t> шұңғылы</a:t>
            </a:r>
            <a:r>
              <a:rPr lang="ru-RU" sz="2100" dirty="0" smtClean="0">
                <a:latin typeface="Times New Roman" pitchFamily="18" charset="0"/>
                <a:cs typeface="Times New Roman" pitchFamily="18" charset="0"/>
              </a:rPr>
              <a:t>)</a:t>
            </a:r>
          </a:p>
          <a:p>
            <a:endParaRPr lang="ru-RU" sz="21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Координаттар жүйесі</a:t>
            </a:r>
            <a:endParaRPr lang="ru-RU" dirty="0"/>
          </a:p>
        </p:txBody>
      </p:sp>
      <p:sp>
        <p:nvSpPr>
          <p:cNvPr id="3" name="Содержимое 2"/>
          <p:cNvSpPr>
            <a:spLocks noGrp="1"/>
          </p:cNvSpPr>
          <p:nvPr>
            <p:ph idx="1"/>
          </p:nvPr>
        </p:nvSpPr>
        <p:spPr>
          <a:xfrm>
            <a:off x="457200" y="1142984"/>
            <a:ext cx="8229600" cy="5286412"/>
          </a:xfrm>
        </p:spPr>
        <p:txBody>
          <a:bodyPr>
            <a:normAutofit fontScale="70000" lnSpcReduction="20000"/>
          </a:bodyPr>
          <a:lstStyle/>
          <a:p>
            <a:r>
              <a:rPr lang="ru-RU" b="1" dirty="0" err="1" smtClean="0">
                <a:latin typeface="Times New Roman" pitchFamily="18" charset="0"/>
                <a:cs typeface="Times New Roman" pitchFamily="18" charset="0"/>
              </a:rPr>
              <a:t>Координаттар</a:t>
            </a:r>
            <a:r>
              <a:rPr lang="ru-RU" dirty="0" smtClean="0">
                <a:latin typeface="Times New Roman" pitchFamily="18" charset="0"/>
                <a:cs typeface="Times New Roman" pitchFamily="18" charset="0"/>
              </a:rPr>
              <a:t> (лат. </a:t>
            </a:r>
            <a:r>
              <a:rPr lang="en-US" dirty="0" smtClean="0">
                <a:latin typeface="Times New Roman" pitchFamily="18" charset="0"/>
                <a:cs typeface="Times New Roman" pitchFamily="18" charset="0"/>
              </a:rPr>
              <a:t>co – </a:t>
            </a:r>
            <a:r>
              <a:rPr lang="ru-RU" dirty="0" err="1" smtClean="0">
                <a:latin typeface="Times New Roman" pitchFamily="18" charset="0"/>
                <a:cs typeface="Times New Roman" pitchFamily="18" charset="0"/>
              </a:rPr>
              <a:t>бірге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ord</a:t>
            </a:r>
            <a:r>
              <a:rPr lang="ru-RU" dirty="0" err="1" smtClean="0">
                <a:latin typeface="Times New Roman" pitchFamily="18" charset="0"/>
                <a:cs typeface="Times New Roman" pitchFamily="18" charset="0"/>
              </a:rPr>
              <a:t>і</a:t>
            </a:r>
            <a:r>
              <a:rPr lang="en-US" dirty="0" err="1" smtClean="0">
                <a:latin typeface="Times New Roman" pitchFamily="18" charset="0"/>
                <a:cs typeface="Times New Roman" pitchFamily="18" charset="0"/>
              </a:rPr>
              <a:t>natus</a:t>
            </a:r>
            <a:r>
              <a:rPr lang="en-US"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тәртіптелген, анықталған</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hlinkClick r:id="rId2" tooltip="Жазықтық"/>
              </a:rPr>
              <a:t>жазықтықтағы</a:t>
            </a:r>
            <a:r>
              <a:rPr lang="ru-RU" dirty="0" err="1" smtClean="0">
                <a:latin typeface="Times New Roman" pitchFamily="18" charset="0"/>
                <a:cs typeface="Times New Roman" pitchFamily="18" charset="0"/>
              </a:rPr>
              <a:t>, кез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беттегі</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кеңістіктегі нүктенің орнын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анықтайтын сандар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hlinkClick r:id="rId3" tooltip="Ғылым"/>
              </a:rPr>
              <a:t>Ғылымға</a:t>
            </a:r>
            <a:r>
              <a:rPr lang="ru-RU" dirty="0" err="1" smtClean="0">
                <a:latin typeface="Times New Roman" pitchFamily="18" charset="0"/>
                <a:cs typeface="Times New Roman" pitchFamily="18" charset="0"/>
              </a:rPr>
              <a:t>, ең әуелі, </a:t>
            </a:r>
            <a:r>
              <a:rPr lang="ru-RU" dirty="0" err="1" smtClean="0">
                <a:latin typeface="Times New Roman" pitchFamily="18" charset="0"/>
                <a:cs typeface="Times New Roman" pitchFamily="18" charset="0"/>
                <a:hlinkClick r:id="rId4" tooltip="Аспан"/>
              </a:rPr>
              <a:t>аспан</a:t>
            </a:r>
            <a:r>
              <a:rPr lang="ru-RU" dirty="0" err="1" smtClean="0">
                <a:latin typeface="Times New Roman" pitchFamily="18" charset="0"/>
                <a:cs typeface="Times New Roman" pitchFamily="18" charset="0"/>
                <a:hlinkClick r:id="rId5" tooltip="Сфера"/>
              </a:rPr>
              <a:t>сферасындағы</a:t>
            </a:r>
            <a:r>
              <a:rPr lang="ru-RU" dirty="0" err="1" smtClean="0">
                <a:latin typeface="Times New Roman" pitchFamily="18" charset="0"/>
                <a:cs typeface="Times New Roman" pitchFamily="18" charset="0"/>
              </a:rPr>
              <a:t> </a:t>
            </a:r>
            <a:r>
              <a:rPr lang="ru-RU" dirty="0" smtClean="0">
                <a:latin typeface="Times New Roman" pitchFamily="18" charset="0"/>
                <a:cs typeface="Times New Roman" pitchFamily="18" charset="0"/>
              </a:rPr>
              <a:t>не </a:t>
            </a:r>
            <a:r>
              <a:rPr lang="ru-RU" dirty="0" err="1" smtClean="0">
                <a:latin typeface="Times New Roman" pitchFamily="18" charset="0"/>
                <a:cs typeface="Times New Roman" pitchFamily="18" charset="0"/>
                <a:hlinkClick r:id="rId6" tooltip="Жер"/>
              </a:rPr>
              <a:t>Жер</a:t>
            </a:r>
            <a:r>
              <a:rPr lang="ru-RU" dirty="0" smtClean="0">
                <a:latin typeface="Times New Roman" pitchFamily="18" charset="0"/>
                <a:cs typeface="Times New Roman" pitchFamily="18" charset="0"/>
              </a:rPr>
              <a:t> шары </a:t>
            </a:r>
            <a:r>
              <a:rPr lang="ru-RU" dirty="0" err="1" smtClean="0">
                <a:latin typeface="Times New Roman" pitchFamily="18" charset="0"/>
                <a:cs typeface="Times New Roman" pitchFamily="18" charset="0"/>
              </a:rPr>
              <a:t>бетіндегі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нүктенің орнын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hlinkClick r:id="rId7" tooltip="Ендік"/>
              </a:rPr>
              <a:t>ендік</a:t>
            </a:r>
            <a:r>
              <a:rPr lang="ru-RU" dirty="0" smtClean="0">
                <a:latin typeface="Times New Roman" pitchFamily="18" charset="0"/>
                <a:cs typeface="Times New Roman" pitchFamily="18" charset="0"/>
              </a:rPr>
              <a:t> пен </a:t>
            </a:r>
            <a:r>
              <a:rPr lang="ru-RU" dirty="0" err="1" smtClean="0">
                <a:latin typeface="Times New Roman" pitchFamily="18" charset="0"/>
                <a:cs typeface="Times New Roman" pitchFamily="18" charset="0"/>
                <a:hlinkClick r:id="rId8" tooltip="Бойлық"/>
              </a:rPr>
              <a:t>бойлық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анықтайтын астрономиялық және географиялық кординаттар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енді</a:t>
            </a:r>
            <a:r>
              <a:rPr lang="ru-RU" dirty="0" smtClean="0">
                <a:latin typeface="Times New Roman" pitchFamily="18" charset="0"/>
                <a:cs typeface="Times New Roman" pitchFamily="18" charset="0"/>
              </a:rPr>
              <a:t>. 17 </a:t>
            </a:r>
            <a:r>
              <a:rPr lang="ru-RU" dirty="0" err="1" smtClean="0">
                <a:latin typeface="Times New Roman" pitchFamily="18" charset="0"/>
                <a:cs typeface="Times New Roman" pitchFamily="18" charset="0"/>
                <a:hlinkClick r:id="rId9" tooltip="17 ғасырда (мұндай бет жоқ)"/>
              </a:rPr>
              <a:t>ғасырда</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hlinkClick r:id="rId10" tooltip="Р.Декарт (мұндай бет жоқ)"/>
              </a:rPr>
              <a:t>Р.Декарт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hlinkClick r:id="rId11" tooltip="Координаттар"/>
              </a:rPr>
              <a:t>кординаттар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әдісі арқылы</a:t>
            </a:r>
            <a:r>
              <a:rPr lang="ru-RU" dirty="0" err="1" smtClean="0">
                <a:latin typeface="Times New Roman" pitchFamily="18" charset="0"/>
                <a:cs typeface="Times New Roman" pitchFamily="18" charset="0"/>
                <a:hlinkClick r:id="rId12" tooltip="Геометрия"/>
              </a:rPr>
              <a:t>геометрия</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математикалық анализдің арасындағы өзекті 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ашты</a:t>
            </a:r>
            <a:r>
              <a:rPr lang="ru-RU" dirty="0" smtClean="0">
                <a:latin typeface="Times New Roman" pitchFamily="18" charset="0"/>
                <a:cs typeface="Times New Roman" pitchFamily="18" charset="0"/>
              </a:rPr>
              <a:t>.</a:t>
            </a:r>
            <a:r>
              <a:rPr lang="ru-RU" dirty="0" smtClean="0">
                <a:hlinkClick r:id="rId13" tooltip="Декарттық координаттар жүйесі"/>
              </a:rPr>
              <a:t> </a:t>
            </a:r>
            <a:r>
              <a:rPr lang="ru-RU" dirty="0" err="1" smtClean="0">
                <a:hlinkClick r:id="rId13" tooltip="Декарттық координаттар жүйесі"/>
              </a:rPr>
              <a:t>Декарттық координаттар</a:t>
            </a:r>
            <a:r>
              <a:rPr lang="ru-RU" dirty="0" smtClean="0">
                <a:hlinkClick r:id="rId13" tooltip="Декарттық координаттар жүйесі"/>
              </a:rPr>
              <a:t> </a:t>
            </a:r>
            <a:r>
              <a:rPr lang="ru-RU" dirty="0" err="1" smtClean="0">
                <a:hlinkClick r:id="rId13" tooltip="Декарттық координаттар жүйесі"/>
              </a:rPr>
              <a:t>жүйесі</a:t>
            </a:r>
            <a:r>
              <a:rPr lang="ru-RU" dirty="0" err="1" smtClean="0"/>
              <a:t> </a:t>
            </a:r>
            <a:r>
              <a:rPr lang="ru-RU" dirty="0" smtClean="0"/>
              <a:t>— </a:t>
            </a:r>
            <a:r>
              <a:rPr lang="ru-RU" dirty="0" err="1" smtClean="0"/>
              <a:t>евклидтік</a:t>
            </a:r>
            <a:r>
              <a:rPr lang="ru-RU" dirty="0" smtClean="0"/>
              <a:t> </a:t>
            </a:r>
            <a:r>
              <a:rPr lang="ru-RU" dirty="0" err="1" smtClean="0"/>
              <a:t>кеңістіктегі түзу сызықты координаттар</a:t>
            </a:r>
            <a:r>
              <a:rPr lang="ru-RU" dirty="0" smtClean="0"/>
              <a:t> </a:t>
            </a:r>
            <a:r>
              <a:rPr lang="ru-RU" dirty="0" err="1" smtClean="0"/>
              <a:t>жүйесі;</a:t>
            </a:r>
            <a:endParaRPr lang="ru-RU" dirty="0" smtClean="0"/>
          </a:p>
          <a:p>
            <a:r>
              <a:rPr lang="ru-RU" dirty="0" err="1" smtClean="0">
                <a:hlinkClick r:id="rId14" tooltip="Түзу сызықты координаттар (мұндай бет жоқ)"/>
              </a:rPr>
              <a:t>Түзу сызықты координаттар</a:t>
            </a:r>
            <a:r>
              <a:rPr lang="ru-RU" dirty="0" smtClean="0"/>
              <a:t>— </a:t>
            </a:r>
            <a:r>
              <a:rPr lang="ru-RU" dirty="0" err="1" smtClean="0"/>
              <a:t>координаттар</a:t>
            </a:r>
            <a:r>
              <a:rPr lang="ru-RU" dirty="0" smtClean="0"/>
              <a:t> бас </a:t>
            </a:r>
            <a:r>
              <a:rPr lang="ru-RU" dirty="0" err="1" smtClean="0"/>
              <a:t>нүктесі және </a:t>
            </a:r>
            <a:r>
              <a:rPr lang="ru-RU" dirty="0" smtClean="0"/>
              <a:t>осы </a:t>
            </a:r>
            <a:r>
              <a:rPr lang="ru-RU" dirty="0" err="1" smtClean="0"/>
              <a:t>нүктеде қиылысатын түзу сызықты координаттар</a:t>
            </a:r>
            <a:r>
              <a:rPr lang="ru-RU" dirty="0" smtClean="0"/>
              <a:t> </a:t>
            </a:r>
            <a:r>
              <a:rPr lang="ru-RU" dirty="0" err="1" smtClean="0"/>
              <a:t>осьтері</a:t>
            </a:r>
            <a:r>
              <a:rPr lang="ru-RU" dirty="0" smtClean="0"/>
              <a:t> </a:t>
            </a:r>
            <a:r>
              <a:rPr lang="ru-RU" dirty="0" err="1" smtClean="0"/>
              <a:t>бойынша</a:t>
            </a:r>
            <a:r>
              <a:rPr lang="ru-RU" dirty="0" smtClean="0"/>
              <a:t> </a:t>
            </a:r>
            <a:r>
              <a:rPr lang="ru-RU" dirty="0" err="1" smtClean="0"/>
              <a:t>анықталатын координаттар</a:t>
            </a:r>
            <a:r>
              <a:rPr lang="ru-RU" dirty="0" smtClean="0"/>
              <a:t>;</a:t>
            </a:r>
          </a:p>
          <a:p>
            <a:r>
              <a:rPr lang="ru-RU" dirty="0" err="1" smtClean="0">
                <a:hlinkClick r:id="rId15" tooltip="Тікбұрышты координаттар (мұндай бет жоқ)"/>
              </a:rPr>
              <a:t>Тікбұрышты координаттар</a:t>
            </a:r>
            <a:r>
              <a:rPr lang="ru-RU" dirty="0" smtClean="0"/>
              <a:t> — </a:t>
            </a:r>
            <a:r>
              <a:rPr lang="ru-RU" dirty="0" err="1" smtClean="0"/>
              <a:t>барлық осьтері</a:t>
            </a:r>
            <a:r>
              <a:rPr lang="ru-RU" dirty="0" smtClean="0"/>
              <a:t> </a:t>
            </a:r>
            <a:r>
              <a:rPr lang="ru-RU" dirty="0" err="1" smtClean="0"/>
              <a:t>өзара </a:t>
            </a:r>
            <a:r>
              <a:rPr lang="ru-RU" dirty="0" smtClean="0"/>
              <a:t>перпендикуляр </a:t>
            </a:r>
            <a:r>
              <a:rPr lang="ru-RU" dirty="0" err="1" smtClean="0"/>
              <a:t>болатын</a:t>
            </a:r>
            <a:r>
              <a:rPr lang="ru-RU" dirty="0" smtClean="0"/>
              <a:t> </a:t>
            </a:r>
            <a:r>
              <a:rPr lang="ru-RU" dirty="0" err="1" smtClean="0"/>
              <a:t>түзу сызықты координаттар</a:t>
            </a:r>
            <a:r>
              <a:rPr lang="ru-RU" dirty="0" smtClean="0"/>
              <a:t>;</a:t>
            </a:r>
          </a:p>
          <a:p>
            <a:r>
              <a:rPr lang="ru-RU" dirty="0" err="1" smtClean="0">
                <a:hlinkClick r:id="rId16" tooltip="Сфералық координаттар (мұндай бет жоқ)"/>
              </a:rPr>
              <a:t>Сфералық координаттар</a:t>
            </a:r>
            <a:r>
              <a:rPr lang="ru-RU" dirty="0" smtClean="0"/>
              <a:t> — </a:t>
            </a:r>
            <a:r>
              <a:rPr lang="ru-RU" dirty="0" err="1" smtClean="0"/>
              <a:t>барлық осьтері</a:t>
            </a:r>
            <a:r>
              <a:rPr lang="ru-RU" dirty="0" smtClean="0"/>
              <a:t> </a:t>
            </a:r>
            <a:r>
              <a:rPr lang="ru-RU" dirty="0" err="1" smtClean="0"/>
              <a:t>өзара </a:t>
            </a:r>
            <a:r>
              <a:rPr lang="ru-RU" dirty="0" smtClean="0"/>
              <a:t>перпендикуляр </a:t>
            </a:r>
            <a:r>
              <a:rPr lang="ru-RU" dirty="0" err="1" smtClean="0"/>
              <a:t>болатын</a:t>
            </a:r>
            <a:r>
              <a:rPr lang="ru-RU" dirty="0" smtClean="0"/>
              <a:t> </a:t>
            </a:r>
            <a:r>
              <a:rPr lang="ru-RU" dirty="0" err="1" smtClean="0"/>
              <a:t>түзу сызықты координаттар</a:t>
            </a:r>
            <a:r>
              <a:rPr lang="ru-RU" dirty="0" smtClean="0"/>
              <a:t>;</a:t>
            </a:r>
          </a:p>
          <a:p>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r>
              <a:rPr lang="kk-KZ" sz="1800" dirty="0" smtClean="0">
                <a:latin typeface="Times New Roman" pitchFamily="18" charset="0"/>
                <a:cs typeface="Times New Roman" pitchFamily="18" charset="0"/>
              </a:rPr>
              <a:t>Координаттар дегеніміз  жер бетінде немесе кеңістікте қабылданған координат жүйесіне салыстырмалы кез келген нүктенің орын анықтайтын шама</a:t>
            </a:r>
            <a:endParaRPr lang="ru-RU" sz="1800" dirty="0">
              <a:latin typeface="Times New Roman" pitchFamily="18" charset="0"/>
              <a:cs typeface="Times New Roman" pitchFamily="18" charset="0"/>
            </a:endParaRPr>
          </a:p>
        </p:txBody>
      </p:sp>
      <p:sp>
        <p:nvSpPr>
          <p:cNvPr id="5" name="TextBox 4"/>
          <p:cNvSpPr txBox="1"/>
          <p:nvPr/>
        </p:nvSpPr>
        <p:spPr>
          <a:xfrm>
            <a:off x="3000364" y="1071546"/>
            <a:ext cx="3000396" cy="369332"/>
          </a:xfrm>
          <a:prstGeom prst="rect">
            <a:avLst/>
          </a:prstGeom>
          <a:noFill/>
          <a:ln w="3175">
            <a:solidFill>
              <a:schemeClr val="tx1"/>
            </a:solidFill>
          </a:ln>
        </p:spPr>
        <p:txBody>
          <a:bodyPr wrap="square" rtlCol="0">
            <a:spAutoFit/>
          </a:bodyPr>
          <a:lstStyle/>
          <a:p>
            <a:pPr algn="ctr"/>
            <a:r>
              <a:rPr lang="kk-KZ" dirty="0" smtClean="0"/>
              <a:t>Координат жүйесі</a:t>
            </a:r>
            <a:endParaRPr lang="ru-RU" dirty="0"/>
          </a:p>
        </p:txBody>
      </p:sp>
      <p:sp>
        <p:nvSpPr>
          <p:cNvPr id="6" name="TextBox 5"/>
          <p:cNvSpPr txBox="1"/>
          <p:nvPr/>
        </p:nvSpPr>
        <p:spPr>
          <a:xfrm>
            <a:off x="428596" y="2714620"/>
            <a:ext cx="3000396" cy="369332"/>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Бастапқы  нүкте (сызық)</a:t>
            </a:r>
            <a:endParaRPr lang="ru-RU" dirty="0">
              <a:latin typeface="Times New Roman" pitchFamily="18" charset="0"/>
              <a:cs typeface="Times New Roman" pitchFamily="18" charset="0"/>
            </a:endParaRPr>
          </a:p>
        </p:txBody>
      </p:sp>
      <p:sp>
        <p:nvSpPr>
          <p:cNvPr id="7" name="TextBox 6"/>
          <p:cNvSpPr txBox="1"/>
          <p:nvPr/>
        </p:nvSpPr>
        <p:spPr>
          <a:xfrm>
            <a:off x="4929190" y="2714620"/>
            <a:ext cx="3000396" cy="369332"/>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Оларды санау бірлігі</a:t>
            </a:r>
            <a:endParaRPr lang="ru-RU" dirty="0">
              <a:latin typeface="Times New Roman" pitchFamily="18" charset="0"/>
              <a:cs typeface="Times New Roman" pitchFamily="18" charset="0"/>
            </a:endParaRPr>
          </a:p>
        </p:txBody>
      </p:sp>
      <p:sp>
        <p:nvSpPr>
          <p:cNvPr id="8" name="TextBox 7"/>
          <p:cNvSpPr txBox="1"/>
          <p:nvPr/>
        </p:nvSpPr>
        <p:spPr>
          <a:xfrm>
            <a:off x="500034" y="4357694"/>
            <a:ext cx="2071702" cy="646331"/>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Географиялық координаталар</a:t>
            </a:r>
            <a:endParaRPr lang="ru-RU" dirty="0">
              <a:latin typeface="Times New Roman" pitchFamily="18" charset="0"/>
              <a:cs typeface="Times New Roman" pitchFamily="18" charset="0"/>
            </a:endParaRPr>
          </a:p>
        </p:txBody>
      </p:sp>
      <p:sp>
        <p:nvSpPr>
          <p:cNvPr id="9" name="TextBox 8"/>
          <p:cNvSpPr txBox="1"/>
          <p:nvPr/>
        </p:nvSpPr>
        <p:spPr>
          <a:xfrm>
            <a:off x="3569960" y="4357694"/>
            <a:ext cx="1857388" cy="646331"/>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Тікбұрышты координаталар</a:t>
            </a:r>
            <a:endParaRPr lang="ru-RU" dirty="0">
              <a:latin typeface="Times New Roman" pitchFamily="18" charset="0"/>
              <a:cs typeface="Times New Roman" pitchFamily="18" charset="0"/>
            </a:endParaRPr>
          </a:p>
        </p:txBody>
      </p:sp>
      <p:sp>
        <p:nvSpPr>
          <p:cNvPr id="10" name="TextBox 9"/>
          <p:cNvSpPr txBox="1"/>
          <p:nvPr/>
        </p:nvSpPr>
        <p:spPr>
          <a:xfrm>
            <a:off x="5929322" y="4357694"/>
            <a:ext cx="1857388" cy="646331"/>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Полярлық координаталар</a:t>
            </a:r>
            <a:endParaRPr lang="ru-RU" dirty="0">
              <a:latin typeface="Times New Roman" pitchFamily="18" charset="0"/>
              <a:cs typeface="Times New Roman" pitchFamily="18" charset="0"/>
            </a:endParaRPr>
          </a:p>
        </p:txBody>
      </p:sp>
      <p:cxnSp>
        <p:nvCxnSpPr>
          <p:cNvPr id="12" name="Прямая со стрелкой 11"/>
          <p:cNvCxnSpPr>
            <a:stCxn id="5" idx="2"/>
          </p:cNvCxnSpPr>
          <p:nvPr/>
        </p:nvCxnSpPr>
        <p:spPr>
          <a:xfrm flipH="1">
            <a:off x="2571736" y="1440878"/>
            <a:ext cx="1928826" cy="12737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5" idx="2"/>
          </p:cNvCxnSpPr>
          <p:nvPr/>
        </p:nvCxnSpPr>
        <p:spPr>
          <a:xfrm>
            <a:off x="4500562" y="1440878"/>
            <a:ext cx="1428760" cy="12737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1000100" y="3143248"/>
            <a:ext cx="0" cy="1202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4500562" y="1500174"/>
            <a:ext cx="0" cy="28453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6429388" y="3071810"/>
            <a:ext cx="0" cy="12737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51518" y="5429264"/>
            <a:ext cx="6715172" cy="369332"/>
          </a:xfrm>
          <a:prstGeom prst="rect">
            <a:avLst/>
          </a:prstGeom>
          <a:noFill/>
          <a:ln w="3175">
            <a:solidFill>
              <a:schemeClr val="tx1"/>
            </a:solidFill>
          </a:ln>
        </p:spPr>
        <p:txBody>
          <a:bodyPr wrap="square" rtlCol="0">
            <a:spAutoFit/>
          </a:bodyPr>
          <a:lstStyle/>
          <a:p>
            <a:pPr algn="ctr"/>
            <a:r>
              <a:rPr lang="kk-KZ" dirty="0" smtClean="0">
                <a:latin typeface="Times New Roman" pitchFamily="18" charset="0"/>
                <a:cs typeface="Times New Roman" pitchFamily="18" charset="0"/>
              </a:rPr>
              <a:t>Географиялық координата </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геодезиялық координата</a:t>
            </a:r>
            <a:endParaRPr lang="ru-RU"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l="3932" t="4889" r="3627" b="11307"/>
          <a:stretch>
            <a:fillRect/>
          </a:stretch>
        </p:blipFill>
        <p:spPr bwMode="auto">
          <a:xfrm>
            <a:off x="0" y="214290"/>
            <a:ext cx="3432717" cy="3643338"/>
          </a:xfrm>
          <a:prstGeom prst="rect">
            <a:avLst/>
          </a:prstGeom>
          <a:solidFill>
            <a:srgbClr val="FFFF00"/>
          </a:solid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3500429" y="428604"/>
            <a:ext cx="5626403" cy="2868620"/>
          </a:xfrm>
          <a:prstGeom prst="rect">
            <a:avLst/>
          </a:prstGeom>
          <a:noFill/>
        </p:spPr>
      </p:pic>
      <p:pic>
        <p:nvPicPr>
          <p:cNvPr id="23556" name="Picture 4" descr="1.1 Гринвичский меридиан">
            <a:hlinkClick r:id="rId4"/>
          </p:cNvPr>
          <p:cNvPicPr>
            <a:picLocks noChangeAspect="1" noChangeArrowheads="1"/>
          </p:cNvPicPr>
          <p:nvPr/>
        </p:nvPicPr>
        <p:blipFill>
          <a:blip r:embed="rId5" cstate="print"/>
          <a:srcRect/>
          <a:stretch>
            <a:fillRect/>
          </a:stretch>
        </p:blipFill>
        <p:spPr bwMode="auto">
          <a:xfrm>
            <a:off x="3394892" y="3286123"/>
            <a:ext cx="5616376" cy="3021743"/>
          </a:xfrm>
          <a:prstGeom prst="rect">
            <a:avLst/>
          </a:prstGeom>
          <a:noFill/>
        </p:spPr>
      </p:pic>
      <p:pic>
        <p:nvPicPr>
          <p:cNvPr id="23557" name="Picture 5"/>
          <p:cNvPicPr>
            <a:picLocks noChangeAspect="1" noChangeArrowheads="1"/>
          </p:cNvPicPr>
          <p:nvPr/>
        </p:nvPicPr>
        <p:blipFill>
          <a:blip r:embed="rId6" cstate="print"/>
          <a:srcRect l="4572" r="5598" b="6119"/>
          <a:stretch>
            <a:fillRect/>
          </a:stretch>
        </p:blipFill>
        <p:spPr bwMode="auto">
          <a:xfrm>
            <a:off x="79248" y="3849335"/>
            <a:ext cx="3214710" cy="287229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image381"/>
          <p:cNvPicPr>
            <a:picLocks noChangeAspect="1" noChangeArrowheads="1"/>
          </p:cNvPicPr>
          <p:nvPr/>
        </p:nvPicPr>
        <p:blipFill>
          <a:blip r:embed="rId2" cstate="print"/>
          <a:srcRect/>
          <a:stretch>
            <a:fillRect/>
          </a:stretch>
        </p:blipFill>
        <p:spPr bwMode="auto">
          <a:xfrm>
            <a:off x="35004" y="1214422"/>
            <a:ext cx="3286116" cy="3489646"/>
          </a:xfrm>
          <a:prstGeom prst="rect">
            <a:avLst/>
          </a:prstGeom>
          <a:noFill/>
          <a:ln w="9525">
            <a:noFill/>
            <a:miter lim="800000"/>
            <a:headEnd/>
            <a:tailEnd/>
          </a:ln>
        </p:spPr>
      </p:pic>
      <p:pic>
        <p:nvPicPr>
          <p:cNvPr id="5" name="Picture 7"/>
          <p:cNvPicPr>
            <a:picLocks noChangeAspect="1" noChangeArrowheads="1"/>
          </p:cNvPicPr>
          <p:nvPr/>
        </p:nvPicPr>
        <p:blipFill>
          <a:blip r:embed="rId3" cstate="print"/>
          <a:srcRect l="24744" t="23633" r="30783" b="17773"/>
          <a:stretch>
            <a:fillRect/>
          </a:stretch>
        </p:blipFill>
        <p:spPr bwMode="auto">
          <a:xfrm>
            <a:off x="3112102" y="580257"/>
            <a:ext cx="5958189" cy="441347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072206"/>
          </a:xfrm>
        </p:spPr>
        <p:txBody>
          <a:bodyPr>
            <a:normAutofit fontScale="85000" lnSpcReduction="10000"/>
          </a:bodyPr>
          <a:lstStyle/>
          <a:p>
            <a:pPr algn="just"/>
            <a:r>
              <a:rPr lang="ru-RU" b="1" dirty="0" smtClean="0">
                <a:latin typeface="Times New Roman" pitchFamily="18" charset="0"/>
                <a:cs typeface="Times New Roman" pitchFamily="18" charset="0"/>
              </a:rPr>
              <a:t>Триангуляция</a:t>
            </a:r>
            <a:r>
              <a:rPr lang="ru-RU" dirty="0" smtClean="0">
                <a:latin typeface="Times New Roman" pitchFamily="18" charset="0"/>
                <a:cs typeface="Times New Roman" pitchFamily="18" charset="0"/>
              </a:rPr>
              <a:t>(лат. </a:t>
            </a:r>
            <a:r>
              <a:rPr lang="en-US" dirty="0" err="1" smtClean="0">
                <a:latin typeface="Times New Roman" pitchFamily="18" charset="0"/>
                <a:cs typeface="Times New Roman" pitchFamily="18" charset="0"/>
              </a:rPr>
              <a:t>tra</a:t>
            </a:r>
            <a:r>
              <a:rPr lang="ru-RU" dirty="0" err="1" smtClean="0">
                <a:latin typeface="Times New Roman" pitchFamily="18" charset="0"/>
                <a:cs typeface="Times New Roman" pitchFamily="18" charset="0"/>
              </a:rPr>
              <a:t>і</a:t>
            </a:r>
            <a:r>
              <a:rPr lang="en-US" dirty="0" err="1" smtClean="0">
                <a:latin typeface="Times New Roman" pitchFamily="18" charset="0"/>
                <a:cs typeface="Times New Roman" pitchFamily="18" charset="0"/>
              </a:rPr>
              <a:t>ngulum</a:t>
            </a:r>
            <a:r>
              <a:rPr lang="en-US"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үшбұрыш</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геодезиялық тірек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пункттер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(нүктелер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құру әдістерінің бірі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a:t>
            </a:r>
            <a:r>
              <a:rPr lang="ru-RU" dirty="0" smtClean="0">
                <a:latin typeface="Times New Roman" pitchFamily="18" charset="0"/>
                <a:cs typeface="Times New Roman" pitchFamily="18" charset="0"/>
              </a:rPr>
              <a:t>осы </a:t>
            </a:r>
            <a:r>
              <a:rPr lang="ru-RU" dirty="0" err="1" smtClean="0">
                <a:latin typeface="Times New Roman" pitchFamily="18" charset="0"/>
                <a:cs typeface="Times New Roman" pitchFamily="18" charset="0"/>
              </a:rPr>
              <a:t>әдістермен жасалған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тордың өзі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бір-бірімен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жалғасып жатқан үшбұрыштар жүйесінен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тордан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Триангуляцияда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берілген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координаттар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жүйесінде үшбұрыштар төбелерінің орны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анықталады.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үшін бастапқы үшбұрыштың қабырғасының біреуі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жүргізілген өлшеулер нәтижесі 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есептеледі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әрбір үшбұрыштың үш бұрышы өлшенеді.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бастапқы үшбұрыштың қабырғасы тікелей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өлшеулер арқылы анықталса, 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hlinkClick r:id="rId2" tooltip="Базистік қабырға (мұндай бет жоқ)"/>
              </a:rPr>
              <a:t>базистік</a:t>
            </a:r>
            <a:r>
              <a:rPr lang="ru-RU" dirty="0" smtClean="0">
                <a:latin typeface="Times New Roman" pitchFamily="18" charset="0"/>
                <a:cs typeface="Times New Roman" pitchFamily="18" charset="0"/>
                <a:hlinkClick r:id="rId2" tooltip="Базистік қабырға (мұндай бет жоқ)"/>
              </a:rPr>
              <a:t> </a:t>
            </a:r>
            <a:r>
              <a:rPr lang="ru-RU" dirty="0" err="1" smtClean="0">
                <a:latin typeface="Times New Roman" pitchFamily="18" charset="0"/>
                <a:cs typeface="Times New Roman" pitchFamily="18" charset="0"/>
                <a:hlinkClick r:id="rId2" tooltip="Базистік қабырға (мұндай бет жоқ)"/>
              </a:rPr>
              <a:t>қабырға</a:t>
            </a:r>
            <a:r>
              <a:rPr lang="ru-RU" dirty="0" err="1" smtClean="0">
                <a:latin typeface="Times New Roman" pitchFamily="18" charset="0"/>
                <a:cs typeface="Times New Roman" pitchFamily="18" charset="0"/>
              </a:rPr>
              <a:t> 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аталады</a:t>
            </a:r>
            <a:r>
              <a:rPr lang="ru-RU" dirty="0" smtClean="0">
                <a:latin typeface="Times New Roman" pitchFamily="18" charset="0"/>
                <a:cs typeface="Times New Roman" pitchFamily="18" charset="0"/>
              </a:rPr>
              <a:t>. Триангуляция </a:t>
            </a:r>
            <a:r>
              <a:rPr lang="ru-RU" dirty="0" err="1" smtClean="0">
                <a:latin typeface="Times New Roman" pitchFamily="18" charset="0"/>
                <a:cs typeface="Times New Roman" pitchFamily="18" charset="0"/>
              </a:rPr>
              <a:t>тәсілі 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пішіні</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мөлшерін анықтау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қыртысының </a:t>
            </a:r>
            <a:r>
              <a:rPr lang="ru-RU" dirty="0" smtClean="0">
                <a:latin typeface="Times New Roman" pitchFamily="18" charset="0"/>
                <a:cs typeface="Times New Roman" pitchFamily="18" charset="0"/>
              </a:rPr>
              <a:t>горизонталь </a:t>
            </a:r>
            <a:r>
              <a:rPr lang="ru-RU" dirty="0" err="1" smtClean="0">
                <a:latin typeface="Times New Roman" pitchFamily="18" charset="0"/>
                <a:cs typeface="Times New Roman" pitchFamily="18" charset="0"/>
              </a:rPr>
              <a:t>қозғалыстарын зерттеу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 түрлі топографиялық түсірулер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геодезиялық жұмыстарды негіздеу</a:t>
            </a:r>
            <a:r>
              <a:rPr lang="ru-RU" dirty="0" smtClean="0">
                <a:latin typeface="Times New Roman" pitchFamily="18" charset="0"/>
                <a:cs typeface="Times New Roman" pitchFamily="18" charset="0"/>
              </a:rPr>
              <a:t>, т.б. </a:t>
            </a:r>
            <a:r>
              <a:rPr lang="ru-RU" dirty="0" err="1" smtClean="0">
                <a:latin typeface="Times New Roman" pitchFamily="18" charset="0"/>
                <a:cs typeface="Times New Roman" pitchFamily="18" charset="0"/>
              </a:rPr>
              <a:t>үшін кеңінен қолданылады</a:t>
            </a:r>
            <a:endParaRPr lang="ru-RU"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klevoz.ru/nuda/organizaciya-rabot-v-stroitelestve-i-proizvodstvo-geodezichesk/15.png"/>
          <p:cNvPicPr>
            <a:picLocks noChangeAspect="1" noChangeArrowheads="1"/>
          </p:cNvPicPr>
          <p:nvPr/>
        </p:nvPicPr>
        <p:blipFill>
          <a:blip r:embed="rId2" cstate="print"/>
          <a:srcRect/>
          <a:stretch>
            <a:fillRect/>
          </a:stretch>
        </p:blipFill>
        <p:spPr bwMode="auto">
          <a:xfrm>
            <a:off x="642942" y="102461"/>
            <a:ext cx="7500958" cy="661268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5643578"/>
          </a:xfrm>
        </p:spPr>
        <p:txBody>
          <a:bodyPr>
            <a:noAutofit/>
          </a:bodyPr>
          <a:lstStyle/>
          <a:p>
            <a:r>
              <a:rPr lang="ru-RU" sz="1600" dirty="0" err="1" smtClean="0">
                <a:latin typeface="Times New Roman" pitchFamily="18" charset="0"/>
                <a:cs typeface="Times New Roman" pitchFamily="18" charset="0"/>
              </a:rPr>
              <a:t>Пландық геодезиялық торлардың жіктелуі</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Үлкен құрылыс территориясындағы басты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геодезиялық пландық негіз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болып</a:t>
            </a:r>
            <a:r>
              <a:rPr lang="ru-RU" sz="1600" dirty="0" smtClean="0">
                <a:latin typeface="Times New Roman" pitchFamily="18" charset="0"/>
                <a:cs typeface="Times New Roman" pitchFamily="18" charset="0"/>
              </a:rPr>
              <a:t> триангуляция, </a:t>
            </a:r>
            <a:r>
              <a:rPr lang="ru-RU" sz="1600" dirty="0" err="1" smtClean="0">
                <a:latin typeface="Times New Roman" pitchFamily="18" charset="0"/>
                <a:cs typeface="Times New Roman" pitchFamily="18" charset="0"/>
              </a:rPr>
              <a:t>трилатерация</a:t>
            </a:r>
            <a:r>
              <a:rPr lang="ru-RU" sz="1600" dirty="0" smtClean="0">
                <a:latin typeface="Times New Roman" pitchFamily="18" charset="0"/>
                <a:cs typeface="Times New Roman" pitchFamily="18" charset="0"/>
              </a:rPr>
              <a:t>, 1,2,3 </a:t>
            </a:r>
            <a:r>
              <a:rPr lang="ru-RU" sz="1600" dirty="0" err="1" smtClean="0">
                <a:latin typeface="Times New Roman" pitchFamily="18" charset="0"/>
                <a:cs typeface="Times New Roman" pitchFamily="18" charset="0"/>
              </a:rPr>
              <a:t>және </a:t>
            </a:r>
            <a:r>
              <a:rPr lang="ru-RU" sz="1600" dirty="0" smtClean="0">
                <a:latin typeface="Times New Roman" pitchFamily="18" charset="0"/>
                <a:cs typeface="Times New Roman" pitchFamily="18" charset="0"/>
              </a:rPr>
              <a:t>4 </a:t>
            </a:r>
            <a:r>
              <a:rPr lang="ru-RU" sz="1600" dirty="0" err="1" smtClean="0">
                <a:latin typeface="Times New Roman" pitchFamily="18" charset="0"/>
                <a:cs typeface="Times New Roman" pitchFamily="18" charset="0"/>
              </a:rPr>
              <a:t>классты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полигометрия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саналады</a:t>
            </a:r>
            <a:r>
              <a:rPr lang="ru-RU" sz="1600" dirty="0" smtClean="0">
                <a:latin typeface="Times New Roman" pitchFamily="18" charset="0"/>
                <a:cs typeface="Times New Roman" pitchFamily="18" charset="0"/>
              </a:rPr>
              <a:t>.</a:t>
            </a:r>
          </a:p>
          <a:p>
            <a:r>
              <a:rPr lang="ru-RU" sz="1600" b="1" dirty="0" smtClean="0">
                <a:latin typeface="Times New Roman" pitchFamily="18" charset="0"/>
                <a:cs typeface="Times New Roman" pitchFamily="18" charset="0"/>
              </a:rPr>
              <a:t>Триангуляция </a:t>
            </a:r>
            <a:r>
              <a:rPr lang="ru-RU" sz="1600" b="1" dirty="0" err="1" smtClean="0">
                <a:latin typeface="Times New Roman" pitchFamily="18" charset="0"/>
                <a:cs typeface="Times New Roman" pitchFamily="18" charset="0"/>
              </a:rPr>
              <a:t>әдісі</a:t>
            </a:r>
            <a:r>
              <a:rPr lang="ru-RU" sz="1600" dirty="0" smtClean="0">
                <a:latin typeface="Times New Roman" pitchFamily="18" charset="0"/>
                <a:cs typeface="Times New Roman" pitchFamily="18" charset="0"/>
              </a:rPr>
              <a:t>. Триангуляция </a:t>
            </a:r>
            <a:r>
              <a:rPr lang="ru-RU" sz="1600" dirty="0" err="1" smtClean="0">
                <a:latin typeface="Times New Roman" pitchFamily="18" charset="0"/>
                <a:cs typeface="Times New Roman" pitchFamily="18" charset="0"/>
              </a:rPr>
              <a:t>әдісінің мәні жер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бетінде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үшбұрыштар жүйесін салудан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тұрады</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онда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ұшбұрыштардың барлық бұрыштары және кейбір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базистық қабырғалардың ұзындықтары өлшенеді.Үшбұрыштың қалған қабырғаларының ұзындықтарының белгілі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тригонометриялық формулалармен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есептеп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табады.Егер</a:t>
            </a:r>
            <a:r>
              <a:rPr lang="ru-RU" sz="1600" dirty="0" smtClean="0">
                <a:latin typeface="Times New Roman" pitchFamily="18" charset="0"/>
                <a:cs typeface="Times New Roman" pitchFamily="18" charset="0"/>
              </a:rPr>
              <a:t> де </a:t>
            </a:r>
            <a:r>
              <a:rPr lang="ru-RU" sz="1600" dirty="0" err="1" smtClean="0">
                <a:latin typeface="Times New Roman" pitchFamily="18" charset="0"/>
                <a:cs typeface="Times New Roman" pitchFamily="18" charset="0"/>
              </a:rPr>
              <a:t>негізгі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пунктің </a:t>
            </a:r>
            <a:r>
              <a:rPr lang="ru-RU" sz="1600" dirty="0" smtClean="0">
                <a:latin typeface="Times New Roman" pitchFamily="18" charset="0"/>
                <a:cs typeface="Times New Roman" pitchFamily="18" charset="0"/>
              </a:rPr>
              <a:t>(А) </a:t>
            </a:r>
            <a:r>
              <a:rPr lang="ru-RU" sz="1600" dirty="0" err="1" smtClean="0">
                <a:latin typeface="Times New Roman" pitchFamily="18" charset="0"/>
                <a:cs typeface="Times New Roman" pitchFamily="18" charset="0"/>
              </a:rPr>
              <a:t>координатасы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дирекциялық бұрышы </a:t>
            </a:r>
            <a:r>
              <a:rPr lang="ru-RU"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a) </a:t>
            </a:r>
            <a:r>
              <a:rPr lang="ru-RU" sz="1600" dirty="0" smtClean="0">
                <a:latin typeface="Times New Roman" pitchFamily="18" charset="0"/>
                <a:cs typeface="Times New Roman" pitchFamily="18" charset="0"/>
              </a:rPr>
              <a:t>мен </a:t>
            </a:r>
            <a:r>
              <a:rPr lang="ru-RU" sz="1600" dirty="0" err="1" smtClean="0">
                <a:latin typeface="Times New Roman" pitchFamily="18" charset="0"/>
                <a:cs typeface="Times New Roman" pitchFamily="18" charset="0"/>
              </a:rPr>
              <a:t>негізгі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қабырғаның ұзындығы </a:t>
            </a:r>
            <a:r>
              <a:rPr lang="ru-RU"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d)</a:t>
            </a:r>
            <a:r>
              <a:rPr lang="ru-RU" sz="1600" dirty="0" err="1" smtClean="0">
                <a:latin typeface="Times New Roman" pitchFamily="18" charset="0"/>
                <a:cs typeface="Times New Roman" pitchFamily="18" charset="0"/>
              </a:rPr>
              <a:t>белгілі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болса,онда</a:t>
            </a:r>
            <a:r>
              <a:rPr lang="ru-RU" sz="1600" dirty="0" smtClean="0">
                <a:latin typeface="Times New Roman" pitchFamily="18" charset="0"/>
                <a:cs typeface="Times New Roman" pitchFamily="18" charset="0"/>
              </a:rPr>
              <a:t> тура </a:t>
            </a:r>
            <a:r>
              <a:rPr lang="ru-RU" sz="1600" dirty="0" err="1" smtClean="0">
                <a:latin typeface="Times New Roman" pitchFamily="18" charset="0"/>
                <a:cs typeface="Times New Roman" pitchFamily="18" charset="0"/>
              </a:rPr>
              <a:t>геодезиялық есепті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біртіндеп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шешу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арқылы қалған пункттердің координаталарын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есептеп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шығаруға болады</a:t>
            </a:r>
            <a:r>
              <a:rPr lang="ru-RU" sz="1600" dirty="0" smtClean="0">
                <a:latin typeface="Times New Roman" pitchFamily="18" charset="0"/>
                <a:cs typeface="Times New Roman" pitchFamily="18" charset="0"/>
              </a:rPr>
              <a:t>.</a:t>
            </a:r>
          </a:p>
          <a:p>
            <a:r>
              <a:rPr lang="ru-RU" sz="1600" b="1" dirty="0" err="1" smtClean="0">
                <a:latin typeface="Times New Roman" pitchFamily="18" charset="0"/>
                <a:cs typeface="Times New Roman" pitchFamily="18" charset="0"/>
              </a:rPr>
              <a:t>Трилатерация</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әдісі.</a:t>
            </a:r>
            <a:r>
              <a:rPr lang="ru-RU" sz="1600" dirty="0" err="1" smtClean="0">
                <a:latin typeface="Times New Roman" pitchFamily="18" charset="0"/>
                <a:cs typeface="Times New Roman" pitchFamily="18" charset="0"/>
              </a:rPr>
              <a:t>3және4 класты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мемлекеттік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геодезиялық торларды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трилатерация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әдісімен </a:t>
            </a:r>
            <a:r>
              <a:rPr lang="ru-RU" sz="1600" dirty="0" smtClean="0">
                <a:latin typeface="Times New Roman" pitchFamily="18" charset="0"/>
                <a:cs typeface="Times New Roman" pitchFamily="18" charset="0"/>
              </a:rPr>
              <a:t>де </a:t>
            </a:r>
            <a:r>
              <a:rPr lang="ru-RU" sz="1600" dirty="0" err="1" smtClean="0">
                <a:latin typeface="Times New Roman" pitchFamily="18" charset="0"/>
                <a:cs typeface="Times New Roman" pitchFamily="18" charset="0"/>
              </a:rPr>
              <a:t>салынады.Тралатерация</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триангуляцияға ұқсас</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үшбұрыштық жүйеден тұрады</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бұнда </a:t>
            </a:r>
            <a:r>
              <a:rPr lang="ru-RU" sz="1600" dirty="0" smtClean="0">
                <a:latin typeface="Times New Roman" pitchFamily="18" charset="0"/>
                <a:cs typeface="Times New Roman" pitchFamily="18" charset="0"/>
              </a:rPr>
              <a:t>тек </a:t>
            </a:r>
            <a:r>
              <a:rPr lang="ru-RU" sz="1600" dirty="0" err="1" smtClean="0">
                <a:latin typeface="Times New Roman" pitchFamily="18" charset="0"/>
                <a:cs typeface="Times New Roman" pitchFamily="18" charset="0"/>
              </a:rPr>
              <a:t>үшбұрыштардың барлық қабырғалары өлшенеді</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Үшбұрыштардың шешімі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арқылы барлық горизонтальдық бұрыштарды анықтайды</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дирекциялық бұрыштарды есептеп</a:t>
            </a:r>
            <a:r>
              <a:rPr lang="ru-RU" sz="1600" dirty="0" smtClean="0">
                <a:latin typeface="Times New Roman" pitchFamily="18" charset="0"/>
                <a:cs typeface="Times New Roman" pitchFamily="18" charset="0"/>
              </a:rPr>
              <a:t> табады.</a:t>
            </a:r>
            <a:r>
              <a:rPr lang="ru-RU" sz="1600" dirty="0" err="1" smtClean="0">
                <a:latin typeface="Times New Roman" pitchFamily="18" charset="0"/>
                <a:cs typeface="Times New Roman" pitchFamily="18" charset="0"/>
              </a:rPr>
              <a:t>Пункттердің координаталарын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триангуляциядағы қолданылған әдістермен есептеп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шығарады</a:t>
            </a:r>
            <a:r>
              <a:rPr lang="ru-RU" sz="1600" dirty="0" smtClean="0">
                <a:latin typeface="Times New Roman" pitchFamily="18" charset="0"/>
                <a:cs typeface="Times New Roman" pitchFamily="18" charset="0"/>
              </a:rPr>
              <a:t>.</a:t>
            </a:r>
          </a:p>
          <a:p>
            <a:r>
              <a:rPr lang="ru-RU" sz="1600" b="1" dirty="0" smtClean="0">
                <a:latin typeface="Times New Roman" pitchFamily="18" charset="0"/>
                <a:cs typeface="Times New Roman" pitchFamily="18" charset="0"/>
              </a:rPr>
              <a:t>Полигонометрия </a:t>
            </a:r>
            <a:r>
              <a:rPr lang="ru-RU" sz="1600" b="1" dirty="0" err="1" smtClean="0">
                <a:latin typeface="Times New Roman" pitchFamily="18" charset="0"/>
                <a:cs typeface="Times New Roman" pitchFamily="18" charset="0"/>
              </a:rPr>
              <a:t>әдісі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Орманды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жазықтарда және күрделі қолайсыз жерлерде</a:t>
            </a:r>
            <a:r>
              <a:rPr lang="ru-RU" sz="1600" dirty="0" smtClean="0">
                <a:latin typeface="Times New Roman" pitchFamily="18" charset="0"/>
                <a:cs typeface="Times New Roman" pitchFamily="18" charset="0"/>
              </a:rPr>
              <a:t> триангуляция </a:t>
            </a:r>
            <a:r>
              <a:rPr lang="ru-RU" sz="1600" dirty="0" err="1" smtClean="0">
                <a:latin typeface="Times New Roman" pitchFamily="18" charset="0"/>
                <a:cs typeface="Times New Roman" pitchFamily="18" charset="0"/>
              </a:rPr>
              <a:t>торларын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қиындыққа түседі және тиімсіз</a:t>
            </a:r>
            <a:r>
              <a:rPr lang="ru-RU" sz="1600" dirty="0" smtClean="0">
                <a:latin typeface="Times New Roman" pitchFamily="18" charset="0"/>
                <a:cs typeface="Times New Roman" pitchFamily="18" charset="0"/>
              </a:rPr>
              <a:t> болады,</a:t>
            </a:r>
            <a:r>
              <a:rPr lang="ru-RU" sz="1600" dirty="0" err="1" smtClean="0">
                <a:latin typeface="Times New Roman" pitchFamily="18" charset="0"/>
                <a:cs typeface="Times New Roman" pitchFamily="18" charset="0"/>
              </a:rPr>
              <a:t>сондықтан ондай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жерлерде</a:t>
            </a:r>
            <a:r>
              <a:rPr lang="ru-RU" sz="1600" dirty="0" smtClean="0">
                <a:latin typeface="Times New Roman" pitchFamily="18" charset="0"/>
                <a:cs typeface="Times New Roman" pitchFamily="18" charset="0"/>
              </a:rPr>
              <a:t> полигонометрия </a:t>
            </a:r>
            <a:r>
              <a:rPr lang="ru-RU" sz="1600" dirty="0" err="1" smtClean="0">
                <a:latin typeface="Times New Roman" pitchFamily="18" charset="0"/>
                <a:cs typeface="Times New Roman" pitchFamily="18" charset="0"/>
              </a:rPr>
              <a:t>әдісі қолданылады</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Бұл әдіс жер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бетінде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жүріс және полигондар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жүйесін салудан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тұрады</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бұнда барлық бұрыштар </a:t>
            </a:r>
            <a:r>
              <a:rPr lang="ru-RU" sz="1600" dirty="0" smtClean="0">
                <a:latin typeface="Times New Roman" pitchFamily="18" charset="0"/>
                <a:cs typeface="Times New Roman" pitchFamily="18" charset="0"/>
              </a:rPr>
              <a:t>мен </a:t>
            </a:r>
            <a:r>
              <a:rPr lang="ru-RU" sz="1600" dirty="0" err="1" smtClean="0">
                <a:latin typeface="Times New Roman" pitchFamily="18" charset="0"/>
                <a:cs typeface="Times New Roman" pitchFamily="18" charset="0"/>
              </a:rPr>
              <a:t>қабырғалар өлшенеді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Қабырғаларының ұзындығы, сонымен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қатар өлшенген базистен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қосалқы бұрыштары өлшенген геометриялық фигуралар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арқылы анықталуы мүмкін.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Сондықтан қабырғаларын өлшеу әдісіне байланысты</a:t>
            </a:r>
            <a:r>
              <a:rPr lang="ru-RU" sz="1600" dirty="0" smtClean="0">
                <a:latin typeface="Times New Roman" pitchFamily="18" charset="0"/>
                <a:cs typeface="Times New Roman" pitchFamily="18" charset="0"/>
              </a:rPr>
              <a:t> полигонометрия; а) </a:t>
            </a:r>
            <a:r>
              <a:rPr lang="ru-RU" sz="1600" dirty="0" err="1" smtClean="0">
                <a:latin typeface="Times New Roman" pitchFamily="18" charset="0"/>
                <a:cs typeface="Times New Roman" pitchFamily="18" charset="0"/>
              </a:rPr>
              <a:t>траверстік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немесе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магистральдық </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яғни қабырғаларын тікелей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өлшеу арқылы</a:t>
            </a:r>
            <a:r>
              <a:rPr lang="ru-RU" sz="1600" dirty="0" smtClean="0">
                <a:latin typeface="Times New Roman" pitchFamily="18" charset="0"/>
                <a:cs typeface="Times New Roman" pitchFamily="18" charset="0"/>
              </a:rPr>
              <a:t>; э) </a:t>
            </a:r>
            <a:r>
              <a:rPr lang="ru-RU" sz="1600" dirty="0" err="1" smtClean="0">
                <a:latin typeface="Times New Roman" pitchFamily="18" charset="0"/>
                <a:cs typeface="Times New Roman" pitchFamily="18" charset="0"/>
              </a:rPr>
              <a:t>параллактикалық </a:t>
            </a:r>
            <a:r>
              <a:rPr lang="ru-RU" sz="1600" dirty="0" smtClean="0">
                <a:latin typeface="Times New Roman" pitchFamily="18" charset="0"/>
                <a:cs typeface="Times New Roman" pitchFamily="18" charset="0"/>
              </a:rPr>
              <a:t>полигонометрия, </a:t>
            </a:r>
            <a:r>
              <a:rPr lang="ru-RU" sz="1600" dirty="0" err="1" smtClean="0">
                <a:latin typeface="Times New Roman" pitchFamily="18" charset="0"/>
                <a:cs typeface="Times New Roman" pitchFamily="18" charset="0"/>
              </a:rPr>
              <a:t>яғни қабырғаларды қысқа </a:t>
            </a:r>
            <a:r>
              <a:rPr lang="ru-RU" sz="1600" dirty="0" smtClean="0">
                <a:latin typeface="Times New Roman" pitchFamily="18" charset="0"/>
                <a:cs typeface="Times New Roman" pitchFamily="18" charset="0"/>
              </a:rPr>
              <a:t>базис </a:t>
            </a:r>
            <a:r>
              <a:rPr lang="ru-RU" sz="1600" dirty="0" err="1" smtClean="0">
                <a:latin typeface="Times New Roman" pitchFamily="18" charset="0"/>
                <a:cs typeface="Times New Roman" pitchFamily="18" charset="0"/>
              </a:rPr>
              <a:t>және параллактикалық сүйір бұрыш арқылы жанама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тәсілмен анықтауға негізделген</a:t>
            </a:r>
            <a:r>
              <a:rPr lang="ru-RU" sz="1600" dirty="0" smtClean="0">
                <a:latin typeface="Times New Roman" pitchFamily="18" charset="0"/>
                <a:cs typeface="Times New Roman" pitchFamily="18" charset="0"/>
              </a:rPr>
              <a:t> .</a:t>
            </a:r>
          </a:p>
          <a:p>
            <a:endParaRPr lang="ru-RU" sz="16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l="31296" t="17578" r="25878" b="16015"/>
          <a:stretch>
            <a:fillRect/>
          </a:stretch>
        </p:blipFill>
        <p:spPr bwMode="auto">
          <a:xfrm>
            <a:off x="571472" y="0"/>
            <a:ext cx="7786710" cy="678841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743</Words>
  <PresentationFormat>Экран (4:3)</PresentationFormat>
  <Paragraphs>62</Paragraphs>
  <Slides>20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2" baseType="lpstr">
      <vt:lpstr>Тема Office</vt:lpstr>
      <vt:lpstr>Equation</vt:lpstr>
      <vt:lpstr>Жоғары геодезия пәні</vt:lpstr>
      <vt:lpstr>Слайд 2</vt:lpstr>
      <vt:lpstr>Слайд 3</vt:lpstr>
      <vt:lpstr>Слайд 4</vt:lpstr>
      <vt:lpstr>Слайд 5</vt:lpstr>
      <vt:lpstr>Геоид ұғымы:</vt:lpstr>
      <vt:lpstr>Слайд 7</vt:lpstr>
      <vt:lpstr>Слайд 8</vt:lpstr>
      <vt:lpstr>Слайд 9</vt:lpstr>
      <vt:lpstr>Слайд 10</vt:lpstr>
      <vt:lpstr>Слайд 11</vt:lpstr>
      <vt:lpstr>Жер шарының өлшемдері (эллипсоид): </vt:lpstr>
      <vt:lpstr>Координаттар жүйесі</vt:lpstr>
      <vt:lpstr>Координаттар дегеніміз  жер бетінде немесе кеңістікте қабылданған координат жүйесіне салыстырмалы кез келген нүктенің орын анықтайтын шама</vt:lpstr>
      <vt:lpstr>Слайд 15</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Жоғары геодезия пәні</dc:title>
  <cp:lastModifiedBy>Baitakh</cp:lastModifiedBy>
  <cp:revision>46</cp:revision>
  <dcterms:modified xsi:type="dcterms:W3CDTF">2017-01-09T06:23:09Z</dcterms:modified>
</cp:coreProperties>
</file>